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avokutnik 13">
            <a:extLst>
              <a:ext uri="{FF2B5EF4-FFF2-40B4-BE49-F238E27FC236}">
                <a16:creationId xmlns:a16="http://schemas.microsoft.com/office/drawing/2014/main" id="{392535D2-C0D5-4DF6-995D-BD33693312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0422A454-35D3-499B-8A54-4E596783EE49}"/>
              </a:ext>
            </a:extLst>
          </p:cNvPr>
          <p:cNvSpPr>
            <a:spLocks noGrp="1"/>
          </p:cNvSpPr>
          <p:nvPr/>
        </p:nvSpPr>
        <p:spPr>
          <a:xfrm>
            <a:off x="9620250" y="0"/>
            <a:ext cx="2571750" cy="1905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166C8D77-BEFA-42C4-A76C-705183C4731A}"/>
              </a:ext>
            </a:extLst>
          </p:cNvPr>
          <p:cNvSpPr>
            <a:spLocks noGrp="1"/>
          </p:cNvSpPr>
          <p:nvPr/>
        </p:nvSpPr>
        <p:spPr>
          <a:xfrm>
            <a:off x="10287000" y="190500"/>
            <a:ext cx="1905000" cy="11430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A4BEE430-4DFC-4A27-94ED-8F955A7C15AF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666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08D9F3"/>
                </a:solidFill>
              </a:defRPr>
            </a:pPr>
            <a:r>
              <a:rPr sz="2100" b="1">
                <a:solidFill>
                  <a:srgbClr val="08D9F3"/>
                </a:solidFill>
              </a:rPr>
              <a:t>WASTE TO ENERGY IV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5E463EBE-4535-4B14-AAF9-FDB746C0C8D8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NASLOV PREDAVANJA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886A0BD9-15C3-4C40-A57F-80B5478F5865}"/>
              </a:ext>
            </a:extLst>
          </p:cNvPr>
          <p:cNvSpPr>
            <a:spLocks noGrp="1"/>
          </p:cNvSpPr>
          <p:nvPr/>
        </p:nvSpPr>
        <p:spPr>
          <a:xfrm>
            <a:off x="704850" y="2971800"/>
            <a:ext cx="581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72E8F6"/>
                </a:solidFill>
              </a:defRPr>
            </a:pPr>
            <a:r>
              <a:rPr sz="1725" b="0">
                <a:solidFill>
                  <a:srgbClr val="72E8F6"/>
                </a:solidFill>
              </a:rPr>
              <a:t>Podnaslov ili ključna poruka prezentacije</a:t>
            </a:r>
          </a:p>
        </p:txBody>
      </p:sp>
      <p:pic>
        <p:nvPicPr>
          <p:cNvPr id="20" name="Slika 19"/>
          <p:cNvPicPr>
            <a:picLocks noChangeAspect="1"/>
          </p:cNvPicPr>
          <p:nvPr/>
        </p:nvPicPr>
        <p:blipFill>
          <a:blip r:embed="rId3"/>
          <a:srcRect l="20159" r="20159"/>
          <a:stretch>
            <a:fillRect/>
          </a:stretch>
        </p:blipFill>
        <p:spPr>
          <a:xfrm>
            <a:off x="7239000" y="1066800"/>
            <a:ext cx="4286250" cy="3714750"/>
          </a:xfrm>
          <a:prstGeom prst="roundRect">
            <a:avLst>
              <a:gd name="adj" fmla="val 3077"/>
            </a:avLst>
          </a:prstGeom>
        </p:spPr>
      </p:pic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E3C7F9A1-53C2-4AA5-8BB2-20579D5D8AED}"/>
              </a:ext>
            </a:extLst>
          </p:cNvPr>
          <p:cNvSpPr>
            <a:spLocks noGrp="1"/>
          </p:cNvSpPr>
          <p:nvPr/>
        </p:nvSpPr>
        <p:spPr>
          <a:xfrm>
            <a:off x="7219950" y="1047750"/>
            <a:ext cx="4324350" cy="3752850"/>
          </a:xfrm>
          <a:prstGeom prst="roundRect">
            <a:avLst>
              <a:gd name="adj" fmla="val 3046"/>
            </a:avLst>
          </a:prstGeom>
          <a:noFill/>
          <a:ln w="14288">
            <a:solidFill>
              <a:srgbClr val="FFFFFF"/>
            </a:solidFill>
            <a:prstDash val="solid"/>
          </a:ln>
        </p:spPr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2DBED038-2DA2-47C2-83A5-974E1C2D53E2}"/>
              </a:ext>
            </a:extLst>
          </p:cNvPr>
          <p:cNvSpPr>
            <a:spLocks noGrp="1"/>
          </p:cNvSpPr>
          <p:nvPr/>
        </p:nvSpPr>
        <p:spPr>
          <a:xfrm>
            <a:off x="704850" y="4476750"/>
            <a:ext cx="590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IME I PREZIME PREDAVAČA</a:t>
            </a: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B507FB0C-9C13-4F85-B378-40669022817F}"/>
              </a:ext>
            </a:extLst>
          </p:cNvPr>
          <p:cNvSpPr>
            <a:spLocks noGrp="1"/>
          </p:cNvSpPr>
          <p:nvPr/>
        </p:nvSpPr>
        <p:spPr>
          <a:xfrm>
            <a:off x="704850" y="4895850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9CB3D7"/>
                </a:solidFill>
              </a:defRPr>
            </a:pPr>
            <a:r>
              <a:rPr sz="1350" b="0">
                <a:solidFill>
                  <a:srgbClr val="9CB3D7"/>
                </a:solidFill>
              </a:rPr>
              <a:t>Institucija / kompanija  •  funkcija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EFA509E7-86C0-4FC9-A266-D175147D56EE}"/>
              </a:ext>
            </a:extLst>
          </p:cNvPr>
          <p:cNvSpPr>
            <a:spLocks noGrp="1"/>
          </p:cNvSpPr>
          <p:nvPr/>
        </p:nvSpPr>
        <p:spPr>
          <a:xfrm>
            <a:off x="704850" y="5600700"/>
            <a:ext cx="10382250" cy="190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8EF3C5DE-F85E-4F61-900F-C68C18F3E0C0}"/>
              </a:ext>
            </a:extLst>
          </p:cNvPr>
          <p:cNvSpPr>
            <a:spLocks noGrp="1"/>
          </p:cNvSpPr>
          <p:nvPr/>
        </p:nvSpPr>
        <p:spPr>
          <a:xfrm>
            <a:off x="704850" y="5772150"/>
            <a:ext cx="9334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MEĐUNARODNA KONFERENCIJA O ODRŽIVOM UPRAVLJANJU OTPADOM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17266CFB-E07C-4740-940C-2B75EB8855E4}"/>
              </a:ext>
            </a:extLst>
          </p:cNvPr>
          <p:cNvSpPr>
            <a:spLocks noGrp="1"/>
          </p:cNvSpPr>
          <p:nvPr/>
        </p:nvSpPr>
        <p:spPr>
          <a:xfrm>
            <a:off x="704850" y="609600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08D9F3"/>
                </a:solidFill>
              </a:defRPr>
            </a:pPr>
            <a:r>
              <a:rPr sz="1275" b="1">
                <a:solidFill>
                  <a:srgbClr val="08D9F3"/>
                </a:solidFill>
              </a:rPr>
              <a:t>SLAVONSKI BROD  |  1.–2. LISTOPADA 2026.</a:t>
            </a:r>
          </a:p>
        </p:txBody>
      </p:sp>
    </p:spTree>
    <p:extLst>
      <p:ext uri="{BB962C8B-B14F-4D97-AF65-F5344CB8AC3E}">
        <p14:creationId xmlns:p14="http://schemas.microsoft.com/office/powerpoint/2010/main" val="1948602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avokutnik 19">
            <a:extLst>
              <a:ext uri="{FF2B5EF4-FFF2-40B4-BE49-F238E27FC236}">
                <a16:creationId xmlns:a16="http://schemas.microsoft.com/office/drawing/2014/main" id="{C8B52575-A826-4C08-872D-27FB974400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8B2E6929-B32C-4B64-914E-6AFCD42655A3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0AC06C46-67C6-4754-88C2-C0E067EF2438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EBD0275A-0153-4841-8BC2-804C22A1C7A8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7D461525-DC76-4505-B13A-5B4F87F2E177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02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311A1F0B-F874-4510-A3BB-9548AE2CCD65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UVOD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4293AD4-BAAE-4034-A45C-685DCAC6E30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Predavač i profesionalni kontekst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0E978377-3280-4F44-8300-0D694A21A649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1C46079A-5BD5-4AB5-942C-988FEE3AB4AD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857500" cy="3429000"/>
          </a:xfrm>
          <a:prstGeom prst="roundRect">
            <a:avLst>
              <a:gd name="adj" fmla="val 4000"/>
            </a:avLst>
          </a:prstGeom>
          <a:solidFill>
            <a:srgbClr val="07133F"/>
          </a:solidFill>
          <a:ln w="14288">
            <a:solidFill>
              <a:srgbClr val="07133F"/>
            </a:solidFill>
            <a:prstDash val="solid"/>
          </a:ln>
        </p:spPr>
      </p:sp>
      <p:sp>
        <p:nvSpPr>
          <p:cNvPr id="10" name="Elipsa 9">
            <a:extLst>
              <a:ext uri="{FF2B5EF4-FFF2-40B4-BE49-F238E27FC236}">
                <a16:creationId xmlns:a16="http://schemas.microsoft.com/office/drawing/2014/main" id="{6DDDEA3D-EC07-4192-88BF-4CBE69092706}"/>
              </a:ext>
            </a:extLst>
          </p:cNvPr>
          <p:cNvSpPr>
            <a:spLocks noGrp="1"/>
          </p:cNvSpPr>
          <p:nvPr/>
        </p:nvSpPr>
        <p:spPr>
          <a:xfrm>
            <a:off x="1285875" y="2143125"/>
            <a:ext cx="1504950" cy="1504950"/>
          </a:xfrm>
          <a:prstGeom prst="ellipse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3C08A1E2-A49F-4255-BCAA-00ADE48238DE}"/>
              </a:ext>
            </a:extLst>
          </p:cNvPr>
          <p:cNvSpPr>
            <a:spLocks noGrp="1"/>
          </p:cNvSpPr>
          <p:nvPr/>
        </p:nvSpPr>
        <p:spPr>
          <a:xfrm>
            <a:off x="1438275" y="2533650"/>
            <a:ext cx="12001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07133F"/>
                </a:solidFill>
              </a:defRPr>
            </a:pPr>
            <a:r>
              <a:rPr sz="1275" b="1">
                <a:solidFill>
                  <a:srgbClr val="07133F"/>
                </a:solidFill>
              </a:rPr>
              <a:t>FOTO</a:t>
            </a:r>
          </a:p>
          <a:p>
            <a:pPr algn="ctr">
              <a:defRPr sz="1275" b="1">
                <a:solidFill>
                  <a:srgbClr val="07133F"/>
                </a:solidFill>
              </a:defRPr>
            </a:pPr>
            <a:r>
              <a:rPr sz="1275" b="1">
                <a:solidFill>
                  <a:srgbClr val="07133F"/>
                </a:solidFill>
              </a:rPr>
              <a:t>PREDAVAČA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56EE0573-904F-4466-B6EC-5A37BE770C43}"/>
              </a:ext>
            </a:extLst>
          </p:cNvPr>
          <p:cNvSpPr>
            <a:spLocks noGrp="1"/>
          </p:cNvSpPr>
          <p:nvPr/>
        </p:nvSpPr>
        <p:spPr>
          <a:xfrm>
            <a:off x="857250" y="3905250"/>
            <a:ext cx="2362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IME I PREZIME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9D5B916C-DD4A-4243-B5A1-F3404A0B0CF6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236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72E8F6"/>
                </a:solidFill>
              </a:defRPr>
            </a:pPr>
            <a:r>
              <a:rPr sz="1275" b="0">
                <a:solidFill>
                  <a:srgbClr val="72E8F6"/>
                </a:solidFill>
              </a:rPr>
              <a:t>Funkcija / institucija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06F2ACCE-DF2F-4A1F-882E-009803AD7334}"/>
              </a:ext>
            </a:extLst>
          </p:cNvPr>
          <p:cNvSpPr>
            <a:spLocks noGrp="1"/>
          </p:cNvSpPr>
          <p:nvPr/>
        </p:nvSpPr>
        <p:spPr>
          <a:xfrm>
            <a:off x="857250" y="4705350"/>
            <a:ext cx="2362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9CB3D7"/>
                </a:solidFill>
              </a:defRPr>
            </a:pPr>
            <a:r>
              <a:rPr sz="1050" b="0">
                <a:solidFill>
                  <a:srgbClr val="9CB3D7"/>
                </a:solidFill>
              </a:rPr>
              <a:t>e-mail  •  web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F4A5C9B1-F4E1-44F2-97FA-E79D97255213}"/>
              </a:ext>
            </a:extLst>
          </p:cNvPr>
          <p:cNvSpPr>
            <a:spLocks noGrp="1"/>
          </p:cNvSpPr>
          <p:nvPr/>
        </p:nvSpPr>
        <p:spPr>
          <a:xfrm>
            <a:off x="3943350" y="1847850"/>
            <a:ext cx="400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0D205F"/>
                </a:solidFill>
              </a:defRPr>
            </a:pPr>
            <a:r>
              <a:rPr sz="1275" b="1">
                <a:solidFill>
                  <a:srgbClr val="0D205F"/>
                </a:solidFill>
              </a:rPr>
              <a:t>STRUČNO ISKUSTVO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11D555A2-2E43-4AD3-8B07-C68445E82504}"/>
              </a:ext>
            </a:extLst>
          </p:cNvPr>
          <p:cNvSpPr>
            <a:spLocks noGrp="1"/>
          </p:cNvSpPr>
          <p:nvPr/>
        </p:nvSpPr>
        <p:spPr>
          <a:xfrm>
            <a:off x="3943350" y="2266950"/>
            <a:ext cx="6762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Ključno područje stručnosti</a:t>
            </a:r>
          </a:p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Relevantni projekti i reference</a:t>
            </a:r>
          </a:p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Uloga u temi današnjeg predavanja</a:t>
            </a:r>
          </a:p>
        </p:txBody>
      </p:sp>
      <p:sp>
        <p:nvSpPr>
          <p:cNvPr id="17" name="Pravokutnik: zaobljeni kutovi 16">
            <a:extLst>
              <a:ext uri="{FF2B5EF4-FFF2-40B4-BE49-F238E27FC236}">
                <a16:creationId xmlns:a16="http://schemas.microsoft.com/office/drawing/2014/main" id="{38CD767C-BA80-46BC-B5B0-61EFAA6DFA6E}"/>
              </a:ext>
            </a:extLst>
          </p:cNvPr>
          <p:cNvSpPr>
            <a:spLocks noGrp="1"/>
          </p:cNvSpPr>
          <p:nvPr/>
        </p:nvSpPr>
        <p:spPr>
          <a:xfrm>
            <a:off x="3943350" y="4029075"/>
            <a:ext cx="68580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4288">
            <a:solidFill>
              <a:srgbClr val="08D9F3"/>
            </a:solidFill>
            <a:prstDash val="solid"/>
          </a:ln>
        </p:spPr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351C5F99-C267-48A5-8C51-A32A17936C13}"/>
              </a:ext>
            </a:extLst>
          </p:cNvPr>
          <p:cNvSpPr>
            <a:spLocks noGrp="1"/>
          </p:cNvSpPr>
          <p:nvPr/>
        </p:nvSpPr>
        <p:spPr>
          <a:xfrm>
            <a:off x="4229100" y="4210050"/>
            <a:ext cx="2000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08D9F3"/>
                </a:solidFill>
              </a:defRPr>
            </a:pPr>
            <a:r>
              <a:rPr sz="1125" b="1">
                <a:solidFill>
                  <a:srgbClr val="08D9F3"/>
                </a:solidFill>
              </a:rPr>
              <a:t>KLJUČNA PORUKA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D4A8DEB5-073D-4C60-929E-A036D4AFA9D2}"/>
              </a:ext>
            </a:extLst>
          </p:cNvPr>
          <p:cNvSpPr>
            <a:spLocks noGrp="1"/>
          </p:cNvSpPr>
          <p:nvPr/>
        </p:nvSpPr>
        <p:spPr>
          <a:xfrm>
            <a:off x="4229100" y="453390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0D205F"/>
                </a:solidFill>
              </a:defRPr>
            </a:pPr>
            <a:r>
              <a:rPr sz="1650" b="1">
                <a:solidFill>
                  <a:srgbClr val="0D205F"/>
                </a:solidFill>
              </a:rPr>
              <a:t>Jedna rečenica koja povezuje iskustvo predavača s temom konferencije.</a:t>
            </a:r>
          </a:p>
        </p:txBody>
      </p:sp>
    </p:spTree>
    <p:extLst>
      <p:ext uri="{BB962C8B-B14F-4D97-AF65-F5344CB8AC3E}">
        <p14:creationId xmlns:p14="http://schemas.microsoft.com/office/powerpoint/2010/main" val="39824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ravokutnik 30">
            <a:extLst>
              <a:ext uri="{FF2B5EF4-FFF2-40B4-BE49-F238E27FC236}">
                <a16:creationId xmlns:a16="http://schemas.microsoft.com/office/drawing/2014/main" id="{98828E0F-61E4-496A-856A-C501B22CFE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5CED6AA7-AD53-47B0-A862-23B8123B8278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BAFD0B56-F066-4967-8AA6-F660D68D71CE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FE6D6DC9-E623-4A33-B0F0-CFBE0F10360C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2A19C160-A7C5-4381-A0F6-63F4EA429D89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03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C41931A9-03E7-4BF1-ABC8-5DDCBA94DFFF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SADRŽAJ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9620937-B306-47C1-9A27-AEB0E8FE30F8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Struktura predavanja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D77FD8FB-FA8A-41D9-B92C-F2BCFFB7D33D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778414AA-4CC9-4672-9736-9B927B7C0F57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457200" cy="457200"/>
          </a:xfrm>
          <a:prstGeom prst="ellipse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AA4EAC0F-2EE3-48FC-9AEC-4A29792055CB}"/>
              </a:ext>
            </a:extLst>
          </p:cNvPr>
          <p:cNvSpPr>
            <a:spLocks noGrp="1"/>
          </p:cNvSpPr>
          <p:nvPr/>
        </p:nvSpPr>
        <p:spPr>
          <a:xfrm>
            <a:off x="666750" y="1847850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2424530B-A96E-4C7C-98E5-10504F59D8C6}"/>
              </a:ext>
            </a:extLst>
          </p:cNvPr>
          <p:cNvSpPr>
            <a:spLocks noGrp="1"/>
          </p:cNvSpPr>
          <p:nvPr/>
        </p:nvSpPr>
        <p:spPr>
          <a:xfrm>
            <a:off x="1371600" y="1790700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0204D"/>
                </a:solidFill>
              </a:defRPr>
            </a:pPr>
            <a:r>
              <a:rPr sz="1950" b="1">
                <a:solidFill>
                  <a:srgbClr val="10204D"/>
                </a:solidFill>
              </a:rPr>
              <a:t>Kontekst i izazov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542AA72B-BFBB-4057-85A3-DE73263768DE}"/>
              </a:ext>
            </a:extLst>
          </p:cNvPr>
          <p:cNvSpPr>
            <a:spLocks noGrp="1"/>
          </p:cNvSpPr>
          <p:nvPr/>
        </p:nvSpPr>
        <p:spPr>
          <a:xfrm>
            <a:off x="1371600" y="2324100"/>
            <a:ext cx="9048750" cy="9525"/>
          </a:xfrm>
          <a:prstGeom prst="rect">
            <a:avLst/>
          </a:prstGeom>
          <a:solidFill>
            <a:srgbClr val="BDD7E5"/>
          </a:solidFill>
          <a:ln w="0">
            <a:noFill/>
            <a:prstDash val="solid"/>
          </a:ln>
        </p:spPr>
      </p:sp>
      <p:sp>
        <p:nvSpPr>
          <p:cNvPr id="13" name="Elipsa 12">
            <a:extLst>
              <a:ext uri="{FF2B5EF4-FFF2-40B4-BE49-F238E27FC236}">
                <a16:creationId xmlns:a16="http://schemas.microsoft.com/office/drawing/2014/main" id="{E90750D9-85E0-468F-BF42-D67BA73EB8F9}"/>
              </a:ext>
            </a:extLst>
          </p:cNvPr>
          <p:cNvSpPr>
            <a:spLocks noGrp="1"/>
          </p:cNvSpPr>
          <p:nvPr/>
        </p:nvSpPr>
        <p:spPr>
          <a:xfrm>
            <a:off x="666750" y="2590800"/>
            <a:ext cx="457200" cy="4572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DEEF6A1A-BCE9-40FA-A631-BDBF0E999A72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66400922-D72F-4F4A-B16C-D1861039D695}"/>
              </a:ext>
            </a:extLst>
          </p:cNvPr>
          <p:cNvSpPr>
            <a:spLocks noGrp="1"/>
          </p:cNvSpPr>
          <p:nvPr/>
        </p:nvSpPr>
        <p:spPr>
          <a:xfrm>
            <a:off x="1371600" y="2571750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0204D"/>
                </a:solidFill>
              </a:defRPr>
            </a:pPr>
            <a:r>
              <a:rPr sz="1950" b="1">
                <a:solidFill>
                  <a:srgbClr val="10204D"/>
                </a:solidFill>
              </a:rPr>
              <a:t>Tehnologija ili metodologija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5A86C432-2BCC-4511-ADD7-290B2110864A}"/>
              </a:ext>
            </a:extLst>
          </p:cNvPr>
          <p:cNvSpPr>
            <a:spLocks noGrp="1"/>
          </p:cNvSpPr>
          <p:nvPr/>
        </p:nvSpPr>
        <p:spPr>
          <a:xfrm>
            <a:off x="1371600" y="3105150"/>
            <a:ext cx="9048750" cy="9525"/>
          </a:xfrm>
          <a:prstGeom prst="rect">
            <a:avLst/>
          </a:prstGeom>
          <a:solidFill>
            <a:srgbClr val="BDD7E5"/>
          </a:solidFill>
          <a:ln w="0">
            <a:noFill/>
            <a:prstDash val="solid"/>
          </a:ln>
        </p:spPr>
      </p:sp>
      <p:sp>
        <p:nvSpPr>
          <p:cNvPr id="17" name="Elipsa 16">
            <a:extLst>
              <a:ext uri="{FF2B5EF4-FFF2-40B4-BE49-F238E27FC236}">
                <a16:creationId xmlns:a16="http://schemas.microsoft.com/office/drawing/2014/main" id="{DC4C6652-24AA-4109-A39F-75A9A1981F6A}"/>
              </a:ext>
            </a:extLst>
          </p:cNvPr>
          <p:cNvSpPr>
            <a:spLocks noGrp="1"/>
          </p:cNvSpPr>
          <p:nvPr/>
        </p:nvSpPr>
        <p:spPr>
          <a:xfrm>
            <a:off x="666750" y="3371850"/>
            <a:ext cx="457200" cy="4572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6CCA9F19-E54A-4168-80F2-8B7CCAF14165}"/>
              </a:ext>
            </a:extLst>
          </p:cNvPr>
          <p:cNvSpPr>
            <a:spLocks noGrp="1"/>
          </p:cNvSpPr>
          <p:nvPr/>
        </p:nvSpPr>
        <p:spPr>
          <a:xfrm>
            <a:off x="666750" y="3409950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A9DA93E6-CB4F-46BF-888E-B5E384292869}"/>
              </a:ext>
            </a:extLst>
          </p:cNvPr>
          <p:cNvSpPr>
            <a:spLocks noGrp="1"/>
          </p:cNvSpPr>
          <p:nvPr/>
        </p:nvSpPr>
        <p:spPr>
          <a:xfrm>
            <a:off x="1371600" y="3352800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0204D"/>
                </a:solidFill>
              </a:defRPr>
            </a:pPr>
            <a:r>
              <a:rPr sz="1950" b="1">
                <a:solidFill>
                  <a:srgbClr val="10204D"/>
                </a:solidFill>
              </a:rPr>
              <a:t>Rezultati i pokazatelji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23124354-58EE-4A3E-9170-FDBBF00CBFAE}"/>
              </a:ext>
            </a:extLst>
          </p:cNvPr>
          <p:cNvSpPr>
            <a:spLocks noGrp="1"/>
          </p:cNvSpPr>
          <p:nvPr/>
        </p:nvSpPr>
        <p:spPr>
          <a:xfrm>
            <a:off x="1371600" y="3886200"/>
            <a:ext cx="9048750" cy="9525"/>
          </a:xfrm>
          <a:prstGeom prst="rect">
            <a:avLst/>
          </a:prstGeom>
          <a:solidFill>
            <a:srgbClr val="BDD7E5"/>
          </a:solidFill>
          <a:ln w="0">
            <a:noFill/>
            <a:prstDash val="solid"/>
          </a:ln>
        </p:spPr>
      </p:sp>
      <p:sp>
        <p:nvSpPr>
          <p:cNvPr id="21" name="Elipsa 20">
            <a:extLst>
              <a:ext uri="{FF2B5EF4-FFF2-40B4-BE49-F238E27FC236}">
                <a16:creationId xmlns:a16="http://schemas.microsoft.com/office/drawing/2014/main" id="{08C51634-6976-4AD6-B115-3AA092F8A5CB}"/>
              </a:ext>
            </a:extLst>
          </p:cNvPr>
          <p:cNvSpPr>
            <a:spLocks noGrp="1"/>
          </p:cNvSpPr>
          <p:nvPr/>
        </p:nvSpPr>
        <p:spPr>
          <a:xfrm>
            <a:off x="666750" y="4152900"/>
            <a:ext cx="457200" cy="4572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22" name="Pravokutnik 21">
            <a:extLst>
              <a:ext uri="{FF2B5EF4-FFF2-40B4-BE49-F238E27FC236}">
                <a16:creationId xmlns:a16="http://schemas.microsoft.com/office/drawing/2014/main" id="{A3ECCAFC-A533-4F54-BBF2-BC8BA83074F8}"/>
              </a:ext>
            </a:extLst>
          </p:cNvPr>
          <p:cNvSpPr>
            <a:spLocks noGrp="1"/>
          </p:cNvSpPr>
          <p:nvPr/>
        </p:nvSpPr>
        <p:spPr>
          <a:xfrm>
            <a:off x="666750" y="4191000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6B066AD1-7725-4B81-91C7-C8A63704ED38}"/>
              </a:ext>
            </a:extLst>
          </p:cNvPr>
          <p:cNvSpPr>
            <a:spLocks noGrp="1"/>
          </p:cNvSpPr>
          <p:nvPr/>
        </p:nvSpPr>
        <p:spPr>
          <a:xfrm>
            <a:off x="1371600" y="4133850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0204D"/>
                </a:solidFill>
              </a:defRPr>
            </a:pPr>
            <a:r>
              <a:rPr sz="1950" b="1">
                <a:solidFill>
                  <a:srgbClr val="10204D"/>
                </a:solidFill>
              </a:rPr>
              <a:t>Primjer dobre prakse</a:t>
            </a:r>
          </a:p>
        </p:txBody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091D030A-EC7E-4238-AAAE-A889513DBDDE}"/>
              </a:ext>
            </a:extLst>
          </p:cNvPr>
          <p:cNvSpPr>
            <a:spLocks noGrp="1"/>
          </p:cNvSpPr>
          <p:nvPr/>
        </p:nvSpPr>
        <p:spPr>
          <a:xfrm>
            <a:off x="1371600" y="4667250"/>
            <a:ext cx="9048750" cy="9525"/>
          </a:xfrm>
          <a:prstGeom prst="rect">
            <a:avLst/>
          </a:prstGeom>
          <a:solidFill>
            <a:srgbClr val="BDD7E5"/>
          </a:solidFill>
          <a:ln w="0">
            <a:noFill/>
            <a:prstDash val="solid"/>
          </a:ln>
        </p:spPr>
      </p:sp>
      <p:sp>
        <p:nvSpPr>
          <p:cNvPr id="25" name="Elipsa 24">
            <a:extLst>
              <a:ext uri="{FF2B5EF4-FFF2-40B4-BE49-F238E27FC236}">
                <a16:creationId xmlns:a16="http://schemas.microsoft.com/office/drawing/2014/main" id="{E2AFE3B0-9390-44E8-B9E7-64E62882356B}"/>
              </a:ext>
            </a:extLst>
          </p:cNvPr>
          <p:cNvSpPr>
            <a:spLocks noGrp="1"/>
          </p:cNvSpPr>
          <p:nvPr/>
        </p:nvSpPr>
        <p:spPr>
          <a:xfrm>
            <a:off x="666750" y="4933950"/>
            <a:ext cx="457200" cy="4572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19534F58-900B-4D9A-A0A1-B51E0CB0847C}"/>
              </a:ext>
            </a:extLst>
          </p:cNvPr>
          <p:cNvSpPr>
            <a:spLocks noGrp="1"/>
          </p:cNvSpPr>
          <p:nvPr/>
        </p:nvSpPr>
        <p:spPr>
          <a:xfrm>
            <a:off x="666750" y="4972050"/>
            <a:ext cx="457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7" name="Pravokutnik 26">
            <a:extLst>
              <a:ext uri="{FF2B5EF4-FFF2-40B4-BE49-F238E27FC236}">
                <a16:creationId xmlns:a16="http://schemas.microsoft.com/office/drawing/2014/main" id="{68396CA2-E9E8-4B17-8763-B299F107E1C3}"/>
              </a:ext>
            </a:extLst>
          </p:cNvPr>
          <p:cNvSpPr>
            <a:spLocks noGrp="1"/>
          </p:cNvSpPr>
          <p:nvPr/>
        </p:nvSpPr>
        <p:spPr>
          <a:xfrm>
            <a:off x="1371600" y="4914900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0204D"/>
                </a:solidFill>
              </a:defRPr>
            </a:pPr>
            <a:r>
              <a:rPr sz="1950" b="1">
                <a:solidFill>
                  <a:srgbClr val="10204D"/>
                </a:solidFill>
              </a:rPr>
              <a:t>Zaključci i preporuke</a:t>
            </a:r>
          </a:p>
        </p:txBody>
      </p:sp>
      <p:sp>
        <p:nvSpPr>
          <p:cNvPr id="28" name="Pravokutnik 27">
            <a:extLst>
              <a:ext uri="{FF2B5EF4-FFF2-40B4-BE49-F238E27FC236}">
                <a16:creationId xmlns:a16="http://schemas.microsoft.com/office/drawing/2014/main" id="{440596C4-D725-4923-BBB8-00645E38BBA5}"/>
              </a:ext>
            </a:extLst>
          </p:cNvPr>
          <p:cNvSpPr>
            <a:spLocks noGrp="1"/>
          </p:cNvSpPr>
          <p:nvPr/>
        </p:nvSpPr>
        <p:spPr>
          <a:xfrm>
            <a:off x="1371600" y="5448300"/>
            <a:ext cx="9048750" cy="9525"/>
          </a:xfrm>
          <a:prstGeom prst="rect">
            <a:avLst/>
          </a:prstGeom>
          <a:solidFill>
            <a:srgbClr val="BDD7E5"/>
          </a:solidFill>
          <a:ln w="0">
            <a:noFill/>
            <a:prstDash val="solid"/>
          </a:ln>
        </p:spPr>
      </p:sp>
      <p:sp>
        <p:nvSpPr>
          <p:cNvPr id="29" name="Pravokutnik 28">
            <a:extLst>
              <a:ext uri="{FF2B5EF4-FFF2-40B4-BE49-F238E27FC236}">
                <a16:creationId xmlns:a16="http://schemas.microsoft.com/office/drawing/2014/main" id="{8FAA00F7-D2C6-4C10-95BD-42B49318E57C}"/>
              </a:ext>
            </a:extLst>
          </p:cNvPr>
          <p:cNvSpPr>
            <a:spLocks noGrp="1"/>
          </p:cNvSpPr>
          <p:nvPr/>
        </p:nvSpPr>
        <p:spPr>
          <a:xfrm>
            <a:off x="10096500" y="1790700"/>
            <a:ext cx="1143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8D9F3"/>
                </a:solidFill>
              </a:defRPr>
            </a:pPr>
            <a:r>
              <a:rPr sz="1350" b="1">
                <a:solidFill>
                  <a:srgbClr val="08D9F3"/>
                </a:solidFill>
              </a:rPr>
              <a:t>20 MIN</a:t>
            </a:r>
          </a:p>
        </p:txBody>
      </p:sp>
      <p:sp>
        <p:nvSpPr>
          <p:cNvPr id="30" name="Pravokutnik 29">
            <a:extLst>
              <a:ext uri="{FF2B5EF4-FFF2-40B4-BE49-F238E27FC236}">
                <a16:creationId xmlns:a16="http://schemas.microsoft.com/office/drawing/2014/main" id="{3A04C7EA-59EC-49AD-BBA0-5FCEE1E7B63B}"/>
              </a:ext>
            </a:extLst>
          </p:cNvPr>
          <p:cNvSpPr>
            <a:spLocks noGrp="1"/>
          </p:cNvSpPr>
          <p:nvPr/>
        </p:nvSpPr>
        <p:spPr>
          <a:xfrm>
            <a:off x="10096500" y="2190750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0D205F"/>
                </a:solidFill>
              </a:defRPr>
            </a:pPr>
            <a:r>
              <a:rPr sz="1050" b="0">
                <a:solidFill>
                  <a:srgbClr val="0D205F"/>
                </a:solidFill>
              </a:rPr>
              <a:t>preporučeno</a:t>
            </a:r>
          </a:p>
          <a:p>
            <a:pPr algn="ctr">
              <a:defRPr sz="1050" b="0">
                <a:solidFill>
                  <a:srgbClr val="0D205F"/>
                </a:solidFill>
              </a:defRPr>
            </a:pPr>
            <a:r>
              <a:rPr sz="1050" b="0">
                <a:solidFill>
                  <a:srgbClr val="0D205F"/>
                </a:solidFill>
              </a:rPr>
              <a:t>trajanje</a:t>
            </a:r>
          </a:p>
        </p:txBody>
      </p:sp>
    </p:spTree>
    <p:extLst>
      <p:ext uri="{BB962C8B-B14F-4D97-AF65-F5344CB8AC3E}">
        <p14:creationId xmlns:p14="http://schemas.microsoft.com/office/powerpoint/2010/main" val="1865691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utnik 11">
            <a:extLst>
              <a:ext uri="{FF2B5EF4-FFF2-40B4-BE49-F238E27FC236}">
                <a16:creationId xmlns:a16="http://schemas.microsoft.com/office/drawing/2014/main" id="{2DA28A6A-15E8-4627-90AE-5E626CD10F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85F20B30-0ACA-4B4F-A35D-180B6DEB0E03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952A62B7-4F9F-4652-A5F2-459062D6B7C1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1683E9F3-C700-4E4B-B9A9-75BA2C790D17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9CB3D7"/>
                </a:solidFill>
              </a:defRPr>
            </a:pPr>
            <a:r>
              <a:rPr sz="900" b="1">
                <a:solidFill>
                  <a:srgbClr val="9CB3D7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8683FC81-D039-42E2-A84A-D4B86B8BFE8D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8D9F3"/>
                </a:solidFill>
              </a:defRPr>
            </a:pPr>
            <a:r>
              <a:rPr sz="975" b="1">
                <a:solidFill>
                  <a:srgbClr val="08D9F3"/>
                </a:solidFill>
              </a:rPr>
              <a:t>04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9524491D-E1B6-4CF9-B4BE-49A460BF76C3}"/>
              </a:ext>
            </a:extLst>
          </p:cNvPr>
          <p:cNvSpPr>
            <a:spLocks noGrp="1"/>
          </p:cNvSpPr>
          <p:nvPr/>
        </p:nvSpPr>
        <p:spPr>
          <a:xfrm>
            <a:off x="704850" y="1143000"/>
            <a:ext cx="1714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08D9F3"/>
                </a:solidFill>
              </a:defRPr>
            </a:pPr>
            <a:r>
              <a:rPr sz="5400" b="1">
                <a:solidFill>
                  <a:srgbClr val="08D9F3"/>
                </a:solidFill>
              </a:rPr>
              <a:t>01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DB0B14D5-45DF-40C2-9D32-FD4956A0CF94}"/>
              </a:ext>
            </a:extLst>
          </p:cNvPr>
          <p:cNvSpPr>
            <a:spLocks noGrp="1"/>
          </p:cNvSpPr>
          <p:nvPr/>
        </p:nvSpPr>
        <p:spPr>
          <a:xfrm>
            <a:off x="2381250" y="1362075"/>
            <a:ext cx="7620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NASLOV CJELINE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55D3F80B-7C4A-4B3D-A4FE-50BBB9BD2C8E}"/>
              </a:ext>
            </a:extLst>
          </p:cNvPr>
          <p:cNvSpPr>
            <a:spLocks noGrp="1"/>
          </p:cNvSpPr>
          <p:nvPr/>
        </p:nvSpPr>
        <p:spPr>
          <a:xfrm>
            <a:off x="2381250" y="2209800"/>
            <a:ext cx="752475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F93147EF-7B2A-46D5-A9BB-5BD8E0EC83E6}"/>
              </a:ext>
            </a:extLst>
          </p:cNvPr>
          <p:cNvSpPr>
            <a:spLocks noGrp="1"/>
          </p:cNvSpPr>
          <p:nvPr/>
        </p:nvSpPr>
        <p:spPr>
          <a:xfrm>
            <a:off x="2419350" y="2524125"/>
            <a:ext cx="7334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72E8F6"/>
                </a:solidFill>
              </a:defRPr>
            </a:pPr>
            <a:r>
              <a:rPr sz="1875" b="0">
                <a:solidFill>
                  <a:srgbClr val="72E8F6"/>
                </a:solidFill>
              </a:rPr>
              <a:t>Kratka rečenica koja uvodi temu i usmjerava pozornost publike.</a:t>
            </a:r>
          </a:p>
        </p:txBody>
      </p:sp>
      <p:pic>
        <p:nvPicPr>
          <p:cNvPr id="21" name="Slika 20"/>
          <p:cNvPicPr>
            <a:picLocks noChangeAspect="1"/>
          </p:cNvPicPr>
          <p:nvPr/>
        </p:nvPicPr>
        <p:blipFill>
          <a:blip r:embed="rId3"/>
          <a:srcRect t="5780" b="5780"/>
          <a:stretch>
            <a:fillRect/>
          </a:stretch>
        </p:blipFill>
        <p:spPr>
          <a:xfrm>
            <a:off x="6953250" y="3781425"/>
            <a:ext cx="4476750" cy="2047875"/>
          </a:xfrm>
          <a:prstGeom prst="roundRect">
            <a:avLst>
              <a:gd name="adj" fmla="val 5581"/>
            </a:avLst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DE8B5A9C-D535-4B49-83D2-06D064DE1646}"/>
              </a:ext>
            </a:extLst>
          </p:cNvPr>
          <p:cNvSpPr>
            <a:spLocks noGrp="1"/>
          </p:cNvSpPr>
          <p:nvPr/>
        </p:nvSpPr>
        <p:spPr>
          <a:xfrm>
            <a:off x="704850" y="4762500"/>
            <a:ext cx="5619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OD OTPADA DO STRATEŠKE ENERGIJE</a:t>
            </a:r>
          </a:p>
        </p:txBody>
      </p:sp>
    </p:spTree>
    <p:extLst>
      <p:ext uri="{BB962C8B-B14F-4D97-AF65-F5344CB8AC3E}">
        <p14:creationId xmlns:p14="http://schemas.microsoft.com/office/powerpoint/2010/main" val="522865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avokutnik 15">
            <a:extLst>
              <a:ext uri="{FF2B5EF4-FFF2-40B4-BE49-F238E27FC236}">
                <a16:creationId xmlns:a16="http://schemas.microsoft.com/office/drawing/2014/main" id="{5A64F946-F96A-4906-A68D-34D3DD8695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6DDC3163-A9A3-4C1A-B53B-35DE98CCE149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6F64B0AD-01CE-459E-B0A7-38C8D5B7F46E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88C8B187-C97A-408D-AB30-E6B14AFB0763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F3B2FA74-D3F0-4B2B-84BA-6EA03EFF24E3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05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A36797E0-D580-4A05-B0DF-A8172E15346A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STANDARDNI SLAJD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CFD50472-BA5D-44B2-9B27-4DD462C02DA4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Ključna tvrdnja slajda ide u naslov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6EB70959-68E9-46E8-913E-4379DDF0480B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DFE511F8-2143-4056-98E7-D9F7F77C380B}"/>
              </a:ext>
            </a:extLst>
          </p:cNvPr>
          <p:cNvSpPr>
            <a:spLocks noGrp="1"/>
          </p:cNvSpPr>
          <p:nvPr/>
        </p:nvSpPr>
        <p:spPr>
          <a:xfrm>
            <a:off x="628650" y="1781175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8D9F3"/>
                </a:solidFill>
              </a:defRPr>
            </a:pPr>
            <a:r>
              <a:rPr sz="1200" b="1">
                <a:solidFill>
                  <a:srgbClr val="08D9F3"/>
                </a:solidFill>
              </a:rPr>
              <a:t>GLAVNE TOČKE</a:t>
            </a: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3D637630-5C27-4670-BBC0-B238107A1636}"/>
              </a:ext>
            </a:extLst>
          </p:cNvPr>
          <p:cNvSpPr>
            <a:spLocks noGrp="1"/>
          </p:cNvSpPr>
          <p:nvPr/>
        </p:nvSpPr>
        <p:spPr>
          <a:xfrm>
            <a:off x="666750" y="2143125"/>
            <a:ext cx="514350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Prva važna činjenica ili argument</a:t>
            </a:r>
          </a:p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Druga činjenica, objašnjena jasno i kratko</a:t>
            </a:r>
          </a:p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Treća točka s izravnom vezom prema zaključku</a:t>
            </a:r>
          </a:p>
          <a:p>
            <a:pPr algn="l">
              <a:defRPr sz="1725" b="0">
                <a:solidFill>
                  <a:srgbClr val="10204D"/>
                </a:solidFill>
              </a:defRPr>
            </a:pPr>
            <a:r>
              <a:rPr sz="1725" b="0">
                <a:solidFill>
                  <a:srgbClr val="10204D"/>
                </a:solidFill>
              </a:rPr>
              <a:t>• Brojke i izvore navesti u bilješci ili pri dnu</a:t>
            </a:r>
          </a:p>
        </p:txBody>
      </p:sp>
      <p:sp>
        <p:nvSpPr>
          <p:cNvPr id="11" name="Pravokutnik: zaobljeni kutovi 10">
            <a:extLst>
              <a:ext uri="{FF2B5EF4-FFF2-40B4-BE49-F238E27FC236}">
                <a16:creationId xmlns:a16="http://schemas.microsoft.com/office/drawing/2014/main" id="{9A8BA764-8DF1-4F2C-8142-1D874FAFF758}"/>
              </a:ext>
            </a:extLst>
          </p:cNvPr>
          <p:cNvSpPr>
            <a:spLocks noGrp="1"/>
          </p:cNvSpPr>
          <p:nvPr/>
        </p:nvSpPr>
        <p:spPr>
          <a:xfrm>
            <a:off x="666750" y="4667250"/>
            <a:ext cx="5048250" cy="904875"/>
          </a:xfrm>
          <a:prstGeom prst="roundRect">
            <a:avLst>
              <a:gd name="adj" fmla="val 12632"/>
            </a:avLst>
          </a:prstGeom>
          <a:solidFill>
            <a:srgbClr val="07133F"/>
          </a:solidFill>
          <a:ln w="14288">
            <a:solidFill>
              <a:srgbClr val="07133F"/>
            </a:solidFill>
            <a:prstDash val="solid"/>
          </a:ln>
        </p:spPr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DCC6CBA3-2D4C-44AF-93D0-1E83157AB823}"/>
              </a:ext>
            </a:extLst>
          </p:cNvPr>
          <p:cNvSpPr>
            <a:spLocks noGrp="1"/>
          </p:cNvSpPr>
          <p:nvPr/>
        </p:nvSpPr>
        <p:spPr>
          <a:xfrm>
            <a:off x="904875" y="4810125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72E8F6"/>
                </a:solidFill>
              </a:defRPr>
            </a:pPr>
            <a:r>
              <a:rPr sz="1050" b="1">
                <a:solidFill>
                  <a:srgbClr val="72E8F6"/>
                </a:solidFill>
              </a:rPr>
              <a:t>ISTAKNUTI PODATAK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23F94194-0A74-4274-B9F0-3E5DB7793953}"/>
              </a:ext>
            </a:extLst>
          </p:cNvPr>
          <p:cNvSpPr>
            <a:spLocks noGrp="1"/>
          </p:cNvSpPr>
          <p:nvPr/>
        </p:nvSpPr>
        <p:spPr>
          <a:xfrm>
            <a:off x="904875" y="5029200"/>
            <a:ext cx="152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75 %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A2BECB49-3576-4015-BB8E-6385F9E63A22}"/>
              </a:ext>
            </a:extLst>
          </p:cNvPr>
          <p:cNvSpPr>
            <a:spLocks noGrp="1"/>
          </p:cNvSpPr>
          <p:nvPr/>
        </p:nvSpPr>
        <p:spPr>
          <a:xfrm>
            <a:off x="2381250" y="5095875"/>
            <a:ext cx="3000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kratko objašnjenje pokazatelja</a:t>
            </a:r>
          </a:p>
        </p:txBody>
      </p:sp>
      <p:pic>
        <p:nvPicPr>
          <p:cNvPr id="30" name="Slika 29"/>
          <p:cNvPicPr>
            <a:picLocks noChangeAspect="1"/>
          </p:cNvPicPr>
          <p:nvPr/>
        </p:nvPicPr>
        <p:blipFill>
          <a:blip r:embed="rId3"/>
          <a:srcRect l="16379" r="16379"/>
          <a:stretch>
            <a:fillRect/>
          </a:stretch>
        </p:blipFill>
        <p:spPr>
          <a:xfrm>
            <a:off x="6286500" y="1762125"/>
            <a:ext cx="4953000" cy="3810000"/>
          </a:xfrm>
          <a:prstGeom prst="roundRect">
            <a:avLst>
              <a:gd name="adj" fmla="val 3000"/>
            </a:avLst>
          </a:prstGeom>
        </p:spPr>
      </p:pic>
    </p:spTree>
    <p:extLst>
      <p:ext uri="{BB962C8B-B14F-4D97-AF65-F5344CB8AC3E}">
        <p14:creationId xmlns:p14="http://schemas.microsoft.com/office/powerpoint/2010/main" val="160142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>
            <a:extLst>
              <a:ext uri="{FF2B5EF4-FFF2-40B4-BE49-F238E27FC236}">
                <a16:creationId xmlns:a16="http://schemas.microsoft.com/office/drawing/2014/main" id="{E5A3C0EB-2F36-4E81-A667-1F63E04FD4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A5191F2A-FC65-4579-805F-5BCB90A0F965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59B3BF3A-0B47-4ED8-8613-1076BD2DD4FE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DCDE6BA6-8C8F-4737-B66F-70CABA4FAB0E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E471E8B5-AD17-482D-BAA1-E4C34540812D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06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1854D5B2-84B7-49BA-9384-8A55DE8D128F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ANALIZA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602BB2A1-5E63-46F2-A15F-A5D34ED5FC85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Usporedba dvaju pristupa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7A849CFA-B918-467A-B18B-BD2D4D9C9B81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642AD90F-1854-490B-8494-6B05B2A015DE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4857750" cy="371475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4288">
            <a:solidFill>
              <a:srgbClr val="0D205F"/>
            </a:solidFill>
            <a:prstDash val="solid"/>
          </a:ln>
        </p:spPr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C46DDAF6-D962-4A61-BB86-6A024027A6F6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4857750" cy="590550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3BB4FC8D-331C-4B54-9B71-D3AB07D91FA3}"/>
              </a:ext>
            </a:extLst>
          </p:cNvPr>
          <p:cNvSpPr>
            <a:spLocks noGrp="1"/>
          </p:cNvSpPr>
          <p:nvPr/>
        </p:nvSpPr>
        <p:spPr>
          <a:xfrm>
            <a:off x="904875" y="192405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POSTOJEĆI PRISTUP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EA29C8EC-D7DD-4165-A180-15F885F84F68}"/>
              </a:ext>
            </a:extLst>
          </p:cNvPr>
          <p:cNvSpPr>
            <a:spLocks noGrp="1"/>
          </p:cNvSpPr>
          <p:nvPr/>
        </p:nvSpPr>
        <p:spPr>
          <a:xfrm>
            <a:off x="1000125" y="2686050"/>
            <a:ext cx="4095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Linearni tok materijala</a:t>
            </a:r>
          </a:p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Visok udio odlaganja</a:t>
            </a:r>
          </a:p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Ograničena energetska oporaba</a:t>
            </a:r>
          </a:p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Nepovezani lokalni sustavi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69C357DF-1268-47C7-A6A3-C0303E6C2CC7}"/>
              </a:ext>
            </a:extLst>
          </p:cNvPr>
          <p:cNvSpPr>
            <a:spLocks noGrp="1"/>
          </p:cNvSpPr>
          <p:nvPr/>
        </p:nvSpPr>
        <p:spPr>
          <a:xfrm>
            <a:off x="1000125" y="4953000"/>
            <a:ext cx="381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0D205F"/>
                </a:solidFill>
              </a:defRPr>
            </a:pPr>
            <a:r>
              <a:rPr sz="1125" b="1">
                <a:solidFill>
                  <a:srgbClr val="0D205F"/>
                </a:solidFill>
              </a:rPr>
              <a:t>POLAZNO STANJE</a:t>
            </a:r>
          </a:p>
        </p:txBody>
      </p:sp>
      <p:sp>
        <p:nvSpPr>
          <p:cNvPr id="14" name="Pravokutnik: zaobljeni kutovi 13">
            <a:extLst>
              <a:ext uri="{FF2B5EF4-FFF2-40B4-BE49-F238E27FC236}">
                <a16:creationId xmlns:a16="http://schemas.microsoft.com/office/drawing/2014/main" id="{C02A7AFB-5D74-4660-99E7-0147C9940E45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4857750" cy="371475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4288">
            <a:solidFill>
              <a:srgbClr val="08D9F3"/>
            </a:solidFill>
            <a:prstDash val="solid"/>
          </a:ln>
        </p:spPr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EBBB85CE-EF21-4EB9-BEA9-AD7A949DC944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4857750" cy="5905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959F6B52-8CCC-4D57-BA1E-AB4123B7924B}"/>
              </a:ext>
            </a:extLst>
          </p:cNvPr>
          <p:cNvSpPr>
            <a:spLocks noGrp="1"/>
          </p:cNvSpPr>
          <p:nvPr/>
        </p:nvSpPr>
        <p:spPr>
          <a:xfrm>
            <a:off x="6429375" y="192405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07133F"/>
                </a:solidFill>
              </a:defRPr>
            </a:pPr>
            <a:r>
              <a:rPr sz="1650" b="1">
                <a:solidFill>
                  <a:srgbClr val="07133F"/>
                </a:solidFill>
              </a:rPr>
              <a:t>NOVI PRISTUP</a:t>
            </a: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2DABDF7C-E790-42CF-98A4-6C640E625EEB}"/>
              </a:ext>
            </a:extLst>
          </p:cNvPr>
          <p:cNvSpPr>
            <a:spLocks noGrp="1"/>
          </p:cNvSpPr>
          <p:nvPr/>
        </p:nvSpPr>
        <p:spPr>
          <a:xfrm>
            <a:off x="6524625" y="2686050"/>
            <a:ext cx="4095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Veća učinkovitost resursa</a:t>
            </a:r>
          </a:p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Mjerljivi okolišni učinci</a:t>
            </a:r>
          </a:p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Integracija energetike i otpada</a:t>
            </a:r>
          </a:p>
          <a:p>
            <a:pPr algn="l">
              <a:defRPr sz="1650" b="0">
                <a:solidFill>
                  <a:srgbClr val="10204D"/>
                </a:solidFill>
              </a:defRPr>
            </a:pPr>
            <a:r>
              <a:rPr sz="1650" b="0">
                <a:solidFill>
                  <a:srgbClr val="10204D"/>
                </a:solidFill>
              </a:rPr>
              <a:t>• Dugoročna tržišna održivost</a:t>
            </a: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4345575D-5B6A-4E75-BB07-5401CE574839}"/>
              </a:ext>
            </a:extLst>
          </p:cNvPr>
          <p:cNvSpPr>
            <a:spLocks noGrp="1"/>
          </p:cNvSpPr>
          <p:nvPr/>
        </p:nvSpPr>
        <p:spPr>
          <a:xfrm>
            <a:off x="6524625" y="4953000"/>
            <a:ext cx="381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08D9F3"/>
                </a:solidFill>
              </a:defRPr>
            </a:pPr>
            <a:r>
              <a:rPr sz="1125" b="1">
                <a:solidFill>
                  <a:srgbClr val="08D9F3"/>
                </a:solidFill>
              </a:rPr>
              <a:t>PREPORUČENI SMJER</a:t>
            </a:r>
          </a:p>
        </p:txBody>
      </p:sp>
    </p:spTree>
    <p:extLst>
      <p:ext uri="{BB962C8B-B14F-4D97-AF65-F5344CB8AC3E}">
        <p14:creationId xmlns:p14="http://schemas.microsoft.com/office/powerpoint/2010/main" val="1697905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>
            <a:extLst>
              <a:ext uri="{FF2B5EF4-FFF2-40B4-BE49-F238E27FC236}">
                <a16:creationId xmlns:a16="http://schemas.microsoft.com/office/drawing/2014/main" id="{48D298ED-089E-4288-ADD9-8D8C67E59C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D1502857-BFAD-42B5-A6AE-6AE8812D25C9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3CB11548-670A-4011-A073-DC1A24918975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C2E80E3D-8C20-4669-AFBA-49BE09F9B20E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9CB3D7"/>
                </a:solidFill>
              </a:defRPr>
            </a:pPr>
            <a:r>
              <a:rPr sz="900" b="1">
                <a:solidFill>
                  <a:srgbClr val="9CB3D7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FB8F57BC-26BE-4D2E-99EE-A3D914B23012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8D9F3"/>
                </a:solidFill>
              </a:defRPr>
            </a:pPr>
            <a:r>
              <a:rPr sz="975" b="1">
                <a:solidFill>
                  <a:srgbClr val="08D9F3"/>
                </a:solidFill>
              </a:rPr>
              <a:t>07</a:t>
            </a:r>
          </a:p>
        </p:txBody>
      </p:sp>
      <p:pic>
        <p:nvPicPr>
          <p:cNvPr id="16" name="Slika 15"/>
          <p:cNvPicPr>
            <a:picLocks noChangeAspect="1"/>
          </p:cNvPicPr>
          <p:nvPr/>
        </p:nvPicPr>
        <p:blipFill>
          <a:blip r:embed="rId3"/>
          <a:srcRect t="5728" b="5728"/>
          <a:stretch>
            <a:fillRect/>
          </a:stretch>
        </p:blipFill>
        <p:spPr>
          <a:xfrm>
            <a:off x="428625" y="571500"/>
            <a:ext cx="11334750" cy="5191125"/>
          </a:xfrm>
          <a:prstGeom prst="roundRect">
            <a:avLst>
              <a:gd name="adj" fmla="val 2202"/>
            </a:avLst>
          </a:prstGeom>
        </p:spPr>
      </p:pic>
      <p:sp>
        <p:nvSpPr>
          <p:cNvPr id="7" name="Pravokutnik: zaobljeni kutovi 6">
            <a:extLst>
              <a:ext uri="{FF2B5EF4-FFF2-40B4-BE49-F238E27FC236}">
                <a16:creationId xmlns:a16="http://schemas.microsoft.com/office/drawing/2014/main" id="{9E550B5C-1D94-495E-A597-9E4510B2B7EF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7143750" cy="1619250"/>
          </a:xfrm>
          <a:prstGeom prst="roundRect">
            <a:avLst>
              <a:gd name="adj" fmla="val 7059"/>
            </a:avLst>
          </a:prstGeom>
          <a:solidFill>
            <a:srgbClr val="07133F"/>
          </a:solidFill>
          <a:ln w="14288">
            <a:solidFill>
              <a:srgbClr val="07133F"/>
            </a:solidFill>
            <a:prstDash val="solid"/>
          </a:ln>
        </p:spPr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5B67D7F1-E657-4757-8821-49FBA9B72459}"/>
              </a:ext>
            </a:extLst>
          </p:cNvPr>
          <p:cNvSpPr>
            <a:spLocks noGrp="1"/>
          </p:cNvSpPr>
          <p:nvPr/>
        </p:nvSpPr>
        <p:spPr>
          <a:xfrm>
            <a:off x="1066800" y="3924300"/>
            <a:ext cx="4857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08D9F3"/>
                </a:solidFill>
              </a:defRPr>
            </a:pPr>
            <a:r>
              <a:rPr sz="1125" b="1">
                <a:solidFill>
                  <a:srgbClr val="08D9F3"/>
                </a:solidFill>
              </a:rPr>
              <a:t>PRIMJER DOBRE PRAKSE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55952C3D-8DA7-4FC5-9950-03CDA97FDF70}"/>
              </a:ext>
            </a:extLst>
          </p:cNvPr>
          <p:cNvSpPr>
            <a:spLocks noGrp="1"/>
          </p:cNvSpPr>
          <p:nvPr/>
        </p:nvSpPr>
        <p:spPr>
          <a:xfrm>
            <a:off x="1066800" y="4267200"/>
            <a:ext cx="61912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Naslov projekta ili postrojenja</a:t>
            </a: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ED5C9F65-E858-4D1A-BF03-63EA470060F9}"/>
              </a:ext>
            </a:extLst>
          </p:cNvPr>
          <p:cNvSpPr>
            <a:spLocks noGrp="1"/>
          </p:cNvSpPr>
          <p:nvPr/>
        </p:nvSpPr>
        <p:spPr>
          <a:xfrm>
            <a:off x="1066800" y="480060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72E8F6"/>
                </a:solidFill>
              </a:defRPr>
            </a:pPr>
            <a:r>
              <a:rPr sz="1350" b="0">
                <a:solidFill>
                  <a:srgbClr val="72E8F6"/>
                </a:solidFill>
              </a:rPr>
              <a:t>Lokacija  •  kapacitet  •  ključni rezultat</a:t>
            </a:r>
          </a:p>
        </p:txBody>
      </p:sp>
    </p:spTree>
    <p:extLst>
      <p:ext uri="{BB962C8B-B14F-4D97-AF65-F5344CB8AC3E}">
        <p14:creationId xmlns:p14="http://schemas.microsoft.com/office/powerpoint/2010/main" val="165427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ravokutnik 48">
            <a:extLst>
              <a:ext uri="{FF2B5EF4-FFF2-40B4-BE49-F238E27FC236}">
                <a16:creationId xmlns:a16="http://schemas.microsoft.com/office/drawing/2014/main" id="{49E7BCBD-037C-465E-819A-CC8748741B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CDF35271-8AF4-484A-B9ED-FDEAB5A8CC3A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C70D8397-D7A4-4670-A14E-94A9DCCEB3C8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5123DC74-502B-4A4D-AD7E-B703426CA4D4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1B533325-475E-40F0-986B-B1C6E17C802F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08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AF0BDC69-5A3E-49B8-9EA0-895B6E44C865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PODACI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0E6737B1-85A2-4C9B-9BD0-8DE2956061BC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Trend pokazuje promjenu koja zahtijeva odluku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C131178E-BF98-4078-8DB5-A82A8A24985A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9387EE85-2C74-4D1F-8EC0-B5C367423595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19050" cy="3048000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DCDFD17B-0B79-49DA-B2D3-EA9F6C506566}"/>
              </a:ext>
            </a:extLst>
          </p:cNvPr>
          <p:cNvSpPr>
            <a:spLocks noGrp="1"/>
          </p:cNvSpPr>
          <p:nvPr/>
        </p:nvSpPr>
        <p:spPr>
          <a:xfrm>
            <a:off x="952500" y="5076825"/>
            <a:ext cx="6667500" cy="19050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902EE4FC-5AE6-42A6-842D-70B056BA8F37}"/>
              </a:ext>
            </a:extLst>
          </p:cNvPr>
          <p:cNvSpPr>
            <a:spLocks noGrp="1"/>
          </p:cNvSpPr>
          <p:nvPr/>
        </p:nvSpPr>
        <p:spPr>
          <a:xfrm>
            <a:off x="952500" y="4333875"/>
            <a:ext cx="6667500" cy="9525"/>
          </a:xfrm>
          <a:prstGeom prst="rect">
            <a:avLst/>
          </a:prstGeom>
          <a:solidFill>
            <a:srgbClr val="C9DFE9"/>
          </a:solidFill>
          <a:ln w="0">
            <a:noFill/>
            <a:prstDash val="solid"/>
          </a:ln>
        </p:spPr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0776955C-BE9A-47BB-9F5B-A5AD02063180}"/>
              </a:ext>
            </a:extLst>
          </p:cNvPr>
          <p:cNvSpPr>
            <a:spLocks noGrp="1"/>
          </p:cNvSpPr>
          <p:nvPr/>
        </p:nvSpPr>
        <p:spPr>
          <a:xfrm>
            <a:off x="952500" y="3571875"/>
            <a:ext cx="6667500" cy="9525"/>
          </a:xfrm>
          <a:prstGeom prst="rect">
            <a:avLst/>
          </a:prstGeom>
          <a:solidFill>
            <a:srgbClr val="C9DFE9"/>
          </a:solidFill>
          <a:ln w="0">
            <a:noFill/>
            <a:prstDash val="solid"/>
          </a:ln>
        </p:spPr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9BDAD8DB-7442-4880-9F27-31DFA9A877D2}"/>
              </a:ext>
            </a:extLst>
          </p:cNvPr>
          <p:cNvSpPr>
            <a:spLocks noGrp="1"/>
          </p:cNvSpPr>
          <p:nvPr/>
        </p:nvSpPr>
        <p:spPr>
          <a:xfrm>
            <a:off x="952500" y="2809875"/>
            <a:ext cx="6667500" cy="9525"/>
          </a:xfrm>
          <a:prstGeom prst="rect">
            <a:avLst/>
          </a:prstGeom>
          <a:solidFill>
            <a:srgbClr val="C9DFE9"/>
          </a:solidFill>
          <a:ln w="0">
            <a:noFill/>
            <a:prstDash val="solid"/>
          </a:ln>
        </p:spPr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77688B4D-1D80-4AFC-8962-8E582497365D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6667500" cy="9525"/>
          </a:xfrm>
          <a:prstGeom prst="rect">
            <a:avLst/>
          </a:prstGeom>
          <a:solidFill>
            <a:srgbClr val="C9DFE9"/>
          </a:solidFill>
          <a:ln w="0">
            <a:noFill/>
            <a:prstDash val="solid"/>
          </a:ln>
        </p:spPr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520B2618-0B33-4173-8CDF-6CEB338047AE}"/>
              </a:ext>
            </a:extLst>
          </p:cNvPr>
          <p:cNvSpPr>
            <a:spLocks noGrp="1"/>
          </p:cNvSpPr>
          <p:nvPr/>
        </p:nvSpPr>
        <p:spPr>
          <a:xfrm>
            <a:off x="1381125" y="3876675"/>
            <a:ext cx="323850" cy="12001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B18673A2-1982-4DFE-AEAC-021940B23AE6}"/>
              </a:ext>
            </a:extLst>
          </p:cNvPr>
          <p:cNvSpPr>
            <a:spLocks noGrp="1"/>
          </p:cNvSpPr>
          <p:nvPr/>
        </p:nvSpPr>
        <p:spPr>
          <a:xfrm>
            <a:off x="1762125" y="2905125"/>
            <a:ext cx="323850" cy="2171700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2CB0C2A4-B72A-412B-89C3-0141EEAFFD4B}"/>
              </a:ext>
            </a:extLst>
          </p:cNvPr>
          <p:cNvSpPr>
            <a:spLocks noGrp="1"/>
          </p:cNvSpPr>
          <p:nvPr/>
        </p:nvSpPr>
        <p:spPr>
          <a:xfrm>
            <a:off x="1362075" y="35814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42</a:t>
            </a: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2B817ED4-D471-4443-8D42-F51B8AE701C2}"/>
              </a:ext>
            </a:extLst>
          </p:cNvPr>
          <p:cNvSpPr>
            <a:spLocks noGrp="1"/>
          </p:cNvSpPr>
          <p:nvPr/>
        </p:nvSpPr>
        <p:spPr>
          <a:xfrm>
            <a:off x="1733550" y="26098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76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D8CAC563-4890-4606-AEA5-0A0546104912}"/>
              </a:ext>
            </a:extLst>
          </p:cNvPr>
          <p:cNvSpPr>
            <a:spLocks noGrp="1"/>
          </p:cNvSpPr>
          <p:nvPr/>
        </p:nvSpPr>
        <p:spPr>
          <a:xfrm>
            <a:off x="1333500" y="519112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0D205F"/>
                </a:solidFill>
              </a:defRPr>
            </a:pPr>
            <a:r>
              <a:rPr sz="975" b="0">
                <a:solidFill>
                  <a:srgbClr val="0D205F"/>
                </a:solidFill>
              </a:rPr>
              <a:t>2022.</a:t>
            </a:r>
          </a:p>
        </p:txBody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3ABD3252-F7EB-4509-A8F6-24E523F0D52F}"/>
              </a:ext>
            </a:extLst>
          </p:cNvPr>
          <p:cNvSpPr>
            <a:spLocks noGrp="1"/>
          </p:cNvSpPr>
          <p:nvPr/>
        </p:nvSpPr>
        <p:spPr>
          <a:xfrm>
            <a:off x="2600325" y="3676650"/>
            <a:ext cx="323850" cy="14001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9A3AEA4F-0743-40D2-AC53-D7C0E2152C7A}"/>
              </a:ext>
            </a:extLst>
          </p:cNvPr>
          <p:cNvSpPr>
            <a:spLocks noGrp="1"/>
          </p:cNvSpPr>
          <p:nvPr/>
        </p:nvSpPr>
        <p:spPr>
          <a:xfrm>
            <a:off x="2981325" y="3105150"/>
            <a:ext cx="323850" cy="1971675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22" name="Pravokutnik 21">
            <a:extLst>
              <a:ext uri="{FF2B5EF4-FFF2-40B4-BE49-F238E27FC236}">
                <a16:creationId xmlns:a16="http://schemas.microsoft.com/office/drawing/2014/main" id="{17697F30-99BE-4CE9-8BAB-BF36C0AB530C}"/>
              </a:ext>
            </a:extLst>
          </p:cNvPr>
          <p:cNvSpPr>
            <a:spLocks noGrp="1"/>
          </p:cNvSpPr>
          <p:nvPr/>
        </p:nvSpPr>
        <p:spPr>
          <a:xfrm>
            <a:off x="2581275" y="338137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49</a:t>
            </a: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BA2ABAD3-1C64-4F86-91B2-C9A369CC865E}"/>
              </a:ext>
            </a:extLst>
          </p:cNvPr>
          <p:cNvSpPr>
            <a:spLocks noGrp="1"/>
          </p:cNvSpPr>
          <p:nvPr/>
        </p:nvSpPr>
        <p:spPr>
          <a:xfrm>
            <a:off x="2952750" y="280987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69</a:t>
            </a:r>
          </a:p>
        </p:txBody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47BFC4D5-7F68-48BC-ABAC-BE988DE73F31}"/>
              </a:ext>
            </a:extLst>
          </p:cNvPr>
          <p:cNvSpPr>
            <a:spLocks noGrp="1"/>
          </p:cNvSpPr>
          <p:nvPr/>
        </p:nvSpPr>
        <p:spPr>
          <a:xfrm>
            <a:off x="2552700" y="519112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0D205F"/>
                </a:solidFill>
              </a:defRPr>
            </a:pPr>
            <a:r>
              <a:rPr sz="975" b="0">
                <a:solidFill>
                  <a:srgbClr val="0D205F"/>
                </a:solidFill>
              </a:rPr>
              <a:t>2023.</a:t>
            </a:r>
          </a:p>
        </p:txBody>
      </p:sp>
      <p:sp>
        <p:nvSpPr>
          <p:cNvPr id="25" name="Pravokutnik 24">
            <a:extLst>
              <a:ext uri="{FF2B5EF4-FFF2-40B4-BE49-F238E27FC236}">
                <a16:creationId xmlns:a16="http://schemas.microsoft.com/office/drawing/2014/main" id="{DA5B2DDE-AB1E-4D79-BA87-63E832476BB2}"/>
              </a:ext>
            </a:extLst>
          </p:cNvPr>
          <p:cNvSpPr>
            <a:spLocks noGrp="1"/>
          </p:cNvSpPr>
          <p:nvPr/>
        </p:nvSpPr>
        <p:spPr>
          <a:xfrm>
            <a:off x="3819525" y="3419475"/>
            <a:ext cx="323850" cy="1657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97F6F283-545F-4E0B-BC5E-9F71E4BE376C}"/>
              </a:ext>
            </a:extLst>
          </p:cNvPr>
          <p:cNvSpPr>
            <a:spLocks noGrp="1"/>
          </p:cNvSpPr>
          <p:nvPr/>
        </p:nvSpPr>
        <p:spPr>
          <a:xfrm>
            <a:off x="4200525" y="3333750"/>
            <a:ext cx="323850" cy="1743075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27" name="Pravokutnik 26">
            <a:extLst>
              <a:ext uri="{FF2B5EF4-FFF2-40B4-BE49-F238E27FC236}">
                <a16:creationId xmlns:a16="http://schemas.microsoft.com/office/drawing/2014/main" id="{E64C2CA8-CF61-401F-A660-34886F9B310F}"/>
              </a:ext>
            </a:extLst>
          </p:cNvPr>
          <p:cNvSpPr>
            <a:spLocks noGrp="1"/>
          </p:cNvSpPr>
          <p:nvPr/>
        </p:nvSpPr>
        <p:spPr>
          <a:xfrm>
            <a:off x="3800475" y="31242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58</a:t>
            </a:r>
          </a:p>
        </p:txBody>
      </p:sp>
      <p:sp>
        <p:nvSpPr>
          <p:cNvPr id="28" name="Pravokutnik 27">
            <a:extLst>
              <a:ext uri="{FF2B5EF4-FFF2-40B4-BE49-F238E27FC236}">
                <a16:creationId xmlns:a16="http://schemas.microsoft.com/office/drawing/2014/main" id="{85F230B3-0536-4B15-BB59-1D970563716E}"/>
              </a:ext>
            </a:extLst>
          </p:cNvPr>
          <p:cNvSpPr>
            <a:spLocks noGrp="1"/>
          </p:cNvSpPr>
          <p:nvPr/>
        </p:nvSpPr>
        <p:spPr>
          <a:xfrm>
            <a:off x="4171950" y="303847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61</a:t>
            </a:r>
          </a:p>
        </p:txBody>
      </p:sp>
      <p:sp>
        <p:nvSpPr>
          <p:cNvPr id="29" name="Pravokutnik 28">
            <a:extLst>
              <a:ext uri="{FF2B5EF4-FFF2-40B4-BE49-F238E27FC236}">
                <a16:creationId xmlns:a16="http://schemas.microsoft.com/office/drawing/2014/main" id="{21A2BCD2-0E27-4A40-B121-9A7C18899545}"/>
              </a:ext>
            </a:extLst>
          </p:cNvPr>
          <p:cNvSpPr>
            <a:spLocks noGrp="1"/>
          </p:cNvSpPr>
          <p:nvPr/>
        </p:nvSpPr>
        <p:spPr>
          <a:xfrm>
            <a:off x="3771900" y="519112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0D205F"/>
                </a:solidFill>
              </a:defRPr>
            </a:pPr>
            <a:r>
              <a:rPr sz="975" b="0">
                <a:solidFill>
                  <a:srgbClr val="0D205F"/>
                </a:solidFill>
              </a:rPr>
              <a:t>2024.</a:t>
            </a:r>
          </a:p>
        </p:txBody>
      </p:sp>
      <p:sp>
        <p:nvSpPr>
          <p:cNvPr id="30" name="Pravokutnik 29">
            <a:extLst>
              <a:ext uri="{FF2B5EF4-FFF2-40B4-BE49-F238E27FC236}">
                <a16:creationId xmlns:a16="http://schemas.microsoft.com/office/drawing/2014/main" id="{187224F4-BE5A-4C9C-B2A0-C7E8A9E0D51F}"/>
              </a:ext>
            </a:extLst>
          </p:cNvPr>
          <p:cNvSpPr>
            <a:spLocks noGrp="1"/>
          </p:cNvSpPr>
          <p:nvPr/>
        </p:nvSpPr>
        <p:spPr>
          <a:xfrm>
            <a:off x="5038725" y="3162300"/>
            <a:ext cx="323850" cy="191452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1" name="Pravokutnik 30">
            <a:extLst>
              <a:ext uri="{FF2B5EF4-FFF2-40B4-BE49-F238E27FC236}">
                <a16:creationId xmlns:a16="http://schemas.microsoft.com/office/drawing/2014/main" id="{F1BB2F45-FCAC-4378-A6C8-E590555A57A1}"/>
              </a:ext>
            </a:extLst>
          </p:cNvPr>
          <p:cNvSpPr>
            <a:spLocks noGrp="1"/>
          </p:cNvSpPr>
          <p:nvPr/>
        </p:nvSpPr>
        <p:spPr>
          <a:xfrm>
            <a:off x="5419725" y="3562350"/>
            <a:ext cx="323850" cy="1514475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65CB3AD3-EB99-41B9-A24E-FEA70CE7B035}"/>
              </a:ext>
            </a:extLst>
          </p:cNvPr>
          <p:cNvSpPr>
            <a:spLocks noGrp="1"/>
          </p:cNvSpPr>
          <p:nvPr/>
        </p:nvSpPr>
        <p:spPr>
          <a:xfrm>
            <a:off x="5019675" y="286702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67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AE633A14-690A-45F7-B54B-C5C6E19D6679}"/>
              </a:ext>
            </a:extLst>
          </p:cNvPr>
          <p:cNvSpPr>
            <a:spLocks noGrp="1"/>
          </p:cNvSpPr>
          <p:nvPr/>
        </p:nvSpPr>
        <p:spPr>
          <a:xfrm>
            <a:off x="5391150" y="326707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53</a:t>
            </a:r>
          </a:p>
        </p:txBody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03065CAA-92DF-4A3F-BD33-A478DA67DF72}"/>
              </a:ext>
            </a:extLst>
          </p:cNvPr>
          <p:cNvSpPr>
            <a:spLocks noGrp="1"/>
          </p:cNvSpPr>
          <p:nvPr/>
        </p:nvSpPr>
        <p:spPr>
          <a:xfrm>
            <a:off x="4991100" y="519112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0D205F"/>
                </a:solidFill>
              </a:defRPr>
            </a:pPr>
            <a:r>
              <a:rPr sz="975" b="0">
                <a:solidFill>
                  <a:srgbClr val="0D205F"/>
                </a:solidFill>
              </a:rPr>
              <a:t>2025.</a:t>
            </a:r>
          </a:p>
        </p:txBody>
      </p:sp>
      <p:sp>
        <p:nvSpPr>
          <p:cNvPr id="35" name="Pravokutnik 34">
            <a:extLst>
              <a:ext uri="{FF2B5EF4-FFF2-40B4-BE49-F238E27FC236}">
                <a16:creationId xmlns:a16="http://schemas.microsoft.com/office/drawing/2014/main" id="{853F5844-2F6B-4057-979B-704CF8B5367C}"/>
              </a:ext>
            </a:extLst>
          </p:cNvPr>
          <p:cNvSpPr>
            <a:spLocks noGrp="1"/>
          </p:cNvSpPr>
          <p:nvPr/>
        </p:nvSpPr>
        <p:spPr>
          <a:xfrm>
            <a:off x="6257925" y="2847975"/>
            <a:ext cx="323850" cy="22288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6" name="Pravokutnik 35">
            <a:extLst>
              <a:ext uri="{FF2B5EF4-FFF2-40B4-BE49-F238E27FC236}">
                <a16:creationId xmlns:a16="http://schemas.microsoft.com/office/drawing/2014/main" id="{CE1BB189-EFC6-41E6-9384-D0E960C6FE44}"/>
              </a:ext>
            </a:extLst>
          </p:cNvPr>
          <p:cNvSpPr>
            <a:spLocks noGrp="1"/>
          </p:cNvSpPr>
          <p:nvPr/>
        </p:nvSpPr>
        <p:spPr>
          <a:xfrm>
            <a:off x="6638925" y="3819525"/>
            <a:ext cx="323850" cy="1257300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37" name="Pravokutnik 36">
            <a:extLst>
              <a:ext uri="{FF2B5EF4-FFF2-40B4-BE49-F238E27FC236}">
                <a16:creationId xmlns:a16="http://schemas.microsoft.com/office/drawing/2014/main" id="{822D8AB7-407C-4C02-8F0F-2176E48FEEE6}"/>
              </a:ext>
            </a:extLst>
          </p:cNvPr>
          <p:cNvSpPr>
            <a:spLocks noGrp="1"/>
          </p:cNvSpPr>
          <p:nvPr/>
        </p:nvSpPr>
        <p:spPr>
          <a:xfrm>
            <a:off x="6238875" y="25527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78</a:t>
            </a:r>
          </a:p>
        </p:txBody>
      </p:sp>
      <p:sp>
        <p:nvSpPr>
          <p:cNvPr id="38" name="Pravokutnik 37">
            <a:extLst>
              <a:ext uri="{FF2B5EF4-FFF2-40B4-BE49-F238E27FC236}">
                <a16:creationId xmlns:a16="http://schemas.microsoft.com/office/drawing/2014/main" id="{478382A7-1CBB-432A-AE75-5B6C7393B268}"/>
              </a:ext>
            </a:extLst>
          </p:cNvPr>
          <p:cNvSpPr>
            <a:spLocks noGrp="1"/>
          </p:cNvSpPr>
          <p:nvPr/>
        </p:nvSpPr>
        <p:spPr>
          <a:xfrm>
            <a:off x="6610350" y="35242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44</a:t>
            </a:r>
          </a:p>
        </p:txBody>
      </p:sp>
      <p:sp>
        <p:nvSpPr>
          <p:cNvPr id="39" name="Pravokutnik 38">
            <a:extLst>
              <a:ext uri="{FF2B5EF4-FFF2-40B4-BE49-F238E27FC236}">
                <a16:creationId xmlns:a16="http://schemas.microsoft.com/office/drawing/2014/main" id="{C7D3E31C-EEF7-40D9-8933-253F94C28532}"/>
              </a:ext>
            </a:extLst>
          </p:cNvPr>
          <p:cNvSpPr>
            <a:spLocks noGrp="1"/>
          </p:cNvSpPr>
          <p:nvPr/>
        </p:nvSpPr>
        <p:spPr>
          <a:xfrm>
            <a:off x="6210300" y="5191125"/>
            <a:ext cx="876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0D205F"/>
                </a:solidFill>
              </a:defRPr>
            </a:pPr>
            <a:r>
              <a:rPr sz="975" b="0">
                <a:solidFill>
                  <a:srgbClr val="0D205F"/>
                </a:solidFill>
              </a:rPr>
              <a:t>2026.</a:t>
            </a:r>
          </a:p>
        </p:txBody>
      </p:sp>
      <p:sp>
        <p:nvSpPr>
          <p:cNvPr id="40" name="Pravokutnik 39">
            <a:extLst>
              <a:ext uri="{FF2B5EF4-FFF2-40B4-BE49-F238E27FC236}">
                <a16:creationId xmlns:a16="http://schemas.microsoft.com/office/drawing/2014/main" id="{096AC08E-D95B-49C0-8CDA-E01FF3F55566}"/>
              </a:ext>
            </a:extLst>
          </p:cNvPr>
          <p:cNvSpPr>
            <a:spLocks noGrp="1"/>
          </p:cNvSpPr>
          <p:nvPr/>
        </p:nvSpPr>
        <p:spPr>
          <a:xfrm>
            <a:off x="1409700" y="1762125"/>
            <a:ext cx="171450" cy="1714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41" name="Pravokutnik 40">
            <a:extLst>
              <a:ext uri="{FF2B5EF4-FFF2-40B4-BE49-F238E27FC236}">
                <a16:creationId xmlns:a16="http://schemas.microsoft.com/office/drawing/2014/main" id="{9D588966-947C-4349-8CB5-896303336568}"/>
              </a:ext>
            </a:extLst>
          </p:cNvPr>
          <p:cNvSpPr>
            <a:spLocks noGrp="1"/>
          </p:cNvSpPr>
          <p:nvPr/>
        </p:nvSpPr>
        <p:spPr>
          <a:xfrm>
            <a:off x="1638300" y="1714500"/>
            <a:ext cx="95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D205F"/>
                </a:solidFill>
              </a:defRPr>
            </a:pPr>
            <a:r>
              <a:rPr sz="1050" b="1">
                <a:solidFill>
                  <a:srgbClr val="0D205F"/>
                </a:solidFill>
              </a:rPr>
              <a:t>Obrada</a:t>
            </a:r>
          </a:p>
        </p:txBody>
      </p:sp>
      <p:sp>
        <p:nvSpPr>
          <p:cNvPr id="42" name="Pravokutnik 41">
            <a:extLst>
              <a:ext uri="{FF2B5EF4-FFF2-40B4-BE49-F238E27FC236}">
                <a16:creationId xmlns:a16="http://schemas.microsoft.com/office/drawing/2014/main" id="{DFB0FCA4-543E-46DE-88AB-96CC8D71BCE3}"/>
              </a:ext>
            </a:extLst>
          </p:cNvPr>
          <p:cNvSpPr>
            <a:spLocks noGrp="1"/>
          </p:cNvSpPr>
          <p:nvPr/>
        </p:nvSpPr>
        <p:spPr>
          <a:xfrm>
            <a:off x="2667000" y="1762125"/>
            <a:ext cx="171450" cy="171450"/>
          </a:xfrm>
          <a:prstGeom prst="rect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43" name="Pravokutnik 42">
            <a:extLst>
              <a:ext uri="{FF2B5EF4-FFF2-40B4-BE49-F238E27FC236}">
                <a16:creationId xmlns:a16="http://schemas.microsoft.com/office/drawing/2014/main" id="{EBF3B0E8-2CEC-4E0E-B2CA-C5A0DADC69D9}"/>
              </a:ext>
            </a:extLst>
          </p:cNvPr>
          <p:cNvSpPr>
            <a:spLocks noGrp="1"/>
          </p:cNvSpPr>
          <p:nvPr/>
        </p:nvSpPr>
        <p:spPr>
          <a:xfrm>
            <a:off x="2895600" y="17145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D205F"/>
                </a:solidFill>
              </a:defRPr>
            </a:pPr>
            <a:r>
              <a:rPr sz="1050" b="1">
                <a:solidFill>
                  <a:srgbClr val="0D205F"/>
                </a:solidFill>
              </a:rPr>
              <a:t>Odlaganje</a:t>
            </a:r>
          </a:p>
        </p:txBody>
      </p:sp>
      <p:sp>
        <p:nvSpPr>
          <p:cNvPr id="44" name="Pravokutnik: zaobljeni kutovi 43">
            <a:extLst>
              <a:ext uri="{FF2B5EF4-FFF2-40B4-BE49-F238E27FC236}">
                <a16:creationId xmlns:a16="http://schemas.microsoft.com/office/drawing/2014/main" id="{04EECF01-84A1-4E9C-813C-448623058232}"/>
              </a:ext>
            </a:extLst>
          </p:cNvPr>
          <p:cNvSpPr>
            <a:spLocks noGrp="1"/>
          </p:cNvSpPr>
          <p:nvPr/>
        </p:nvSpPr>
        <p:spPr>
          <a:xfrm>
            <a:off x="8334375" y="1981200"/>
            <a:ext cx="2857500" cy="3048000"/>
          </a:xfrm>
          <a:prstGeom prst="roundRect">
            <a:avLst>
              <a:gd name="adj" fmla="val 4000"/>
            </a:avLst>
          </a:prstGeom>
          <a:solidFill>
            <a:srgbClr val="07133F"/>
          </a:solidFill>
          <a:ln w="14288">
            <a:solidFill>
              <a:srgbClr val="07133F"/>
            </a:solidFill>
            <a:prstDash val="solid"/>
          </a:ln>
        </p:spPr>
      </p:sp>
      <p:sp>
        <p:nvSpPr>
          <p:cNvPr id="45" name="Pravokutnik 44">
            <a:extLst>
              <a:ext uri="{FF2B5EF4-FFF2-40B4-BE49-F238E27FC236}">
                <a16:creationId xmlns:a16="http://schemas.microsoft.com/office/drawing/2014/main" id="{D64593BA-72AE-48DF-A8B2-E7664E30B905}"/>
              </a:ext>
            </a:extLst>
          </p:cNvPr>
          <p:cNvSpPr>
            <a:spLocks noGrp="1"/>
          </p:cNvSpPr>
          <p:nvPr/>
        </p:nvSpPr>
        <p:spPr>
          <a:xfrm>
            <a:off x="8667750" y="228600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08D9F3"/>
                </a:solidFill>
              </a:defRPr>
            </a:pPr>
            <a:r>
              <a:rPr sz="1125" b="1">
                <a:solidFill>
                  <a:srgbClr val="08D9F3"/>
                </a:solidFill>
              </a:rPr>
              <a:t>KLJUČNI NALAZ</a:t>
            </a:r>
          </a:p>
        </p:txBody>
      </p:sp>
      <p:sp>
        <p:nvSpPr>
          <p:cNvPr id="46" name="Pravokutnik 45">
            <a:extLst>
              <a:ext uri="{FF2B5EF4-FFF2-40B4-BE49-F238E27FC236}">
                <a16:creationId xmlns:a16="http://schemas.microsoft.com/office/drawing/2014/main" id="{EC2FC198-1A44-46B6-A3A5-263749C948B8}"/>
              </a:ext>
            </a:extLst>
          </p:cNvPr>
          <p:cNvSpPr>
            <a:spLocks noGrp="1"/>
          </p:cNvSpPr>
          <p:nvPr/>
        </p:nvSpPr>
        <p:spPr>
          <a:xfrm>
            <a:off x="8667750" y="272415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+36</a:t>
            </a:r>
          </a:p>
        </p:txBody>
      </p:sp>
      <p:sp>
        <p:nvSpPr>
          <p:cNvPr id="47" name="Pravokutnik 46">
            <a:extLst>
              <a:ext uri="{FF2B5EF4-FFF2-40B4-BE49-F238E27FC236}">
                <a16:creationId xmlns:a16="http://schemas.microsoft.com/office/drawing/2014/main" id="{BE943279-C858-4890-AA3F-C8FC15B495D0}"/>
              </a:ext>
            </a:extLst>
          </p:cNvPr>
          <p:cNvSpPr>
            <a:spLocks noGrp="1"/>
          </p:cNvSpPr>
          <p:nvPr/>
        </p:nvSpPr>
        <p:spPr>
          <a:xfrm>
            <a:off x="8667750" y="33337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72E8F6"/>
                </a:solidFill>
              </a:defRPr>
            </a:pPr>
            <a:r>
              <a:rPr sz="1275" b="0">
                <a:solidFill>
                  <a:srgbClr val="72E8F6"/>
                </a:solidFill>
              </a:rPr>
              <a:t>postotnih bodova</a:t>
            </a:r>
          </a:p>
        </p:txBody>
      </p:sp>
      <p:sp>
        <p:nvSpPr>
          <p:cNvPr id="48" name="Pravokutnik 47">
            <a:extLst>
              <a:ext uri="{FF2B5EF4-FFF2-40B4-BE49-F238E27FC236}">
                <a16:creationId xmlns:a16="http://schemas.microsoft.com/office/drawing/2014/main" id="{4BBB5FBE-9ED4-4347-9260-198C996A123A}"/>
              </a:ext>
            </a:extLst>
          </p:cNvPr>
          <p:cNvSpPr>
            <a:spLocks noGrp="1"/>
          </p:cNvSpPr>
          <p:nvPr/>
        </p:nvSpPr>
        <p:spPr>
          <a:xfrm>
            <a:off x="8667750" y="3905250"/>
            <a:ext cx="2095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Objasnite što trend znači za tehnologiju, investiciju ili javnu politiku.</a:t>
            </a:r>
          </a:p>
        </p:txBody>
      </p:sp>
    </p:spTree>
    <p:extLst>
      <p:ext uri="{BB962C8B-B14F-4D97-AF65-F5344CB8AC3E}">
        <p14:creationId xmlns:p14="http://schemas.microsoft.com/office/powerpoint/2010/main" val="1794157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ravokutnik 57">
            <a:extLst>
              <a:ext uri="{FF2B5EF4-FFF2-40B4-BE49-F238E27FC236}">
                <a16:creationId xmlns:a16="http://schemas.microsoft.com/office/drawing/2014/main" id="{F1E6CAA0-B4B2-4EBB-ACE4-5E5B9829AE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1272A103-7023-4356-BEE4-F64BA24F2B4D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F69F3A7F-2C13-4C5D-8866-7CAAD06E2207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CA286303-9B43-4C5F-9C37-6ADF3FE3A352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C825C3FE-BD89-4F25-9DF7-83ECC7D70F3F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09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D3C1376-47BC-4D1B-8B0F-A9A3D9FDF751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TABLICA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3C296E1B-6F89-42E9-BD2F-28F3B1F502C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Usporedni pregled ključnih parametara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E8F6488A-D1C8-43C1-849A-6FC429DDB246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D32C2873-037C-46D7-96F9-2EB40C4CB7C5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048000" cy="647700"/>
          </a:xfrm>
          <a:prstGeom prst="rect">
            <a:avLst/>
          </a:prstGeom>
          <a:solidFill>
            <a:srgbClr val="07133F"/>
          </a:solidFill>
          <a:ln w="0">
            <a:noFill/>
            <a:prstDash val="solid"/>
          </a:ln>
        </p:spPr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FDB07DF7-5F58-453F-B7E7-9EA5DEDB58CC}"/>
              </a:ext>
            </a:extLst>
          </p:cNvPr>
          <p:cNvSpPr>
            <a:spLocks noGrp="1"/>
          </p:cNvSpPr>
          <p:nvPr/>
        </p:nvSpPr>
        <p:spPr>
          <a:xfrm>
            <a:off x="781050" y="1905000"/>
            <a:ext cx="281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72E8F6"/>
                </a:solidFill>
              </a:defRPr>
            </a:pPr>
            <a:r>
              <a:rPr sz="1200" b="1">
                <a:solidFill>
                  <a:srgbClr val="72E8F6"/>
                </a:solidFill>
              </a:rPr>
              <a:t>PARAMETAR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5B0A88EC-9C42-42F6-B777-F824FC803E2D}"/>
              </a:ext>
            </a:extLst>
          </p:cNvPr>
          <p:cNvSpPr>
            <a:spLocks noGrp="1"/>
          </p:cNvSpPr>
          <p:nvPr/>
        </p:nvSpPr>
        <p:spPr>
          <a:xfrm>
            <a:off x="3714750" y="1809750"/>
            <a:ext cx="2000250" cy="647700"/>
          </a:xfrm>
          <a:prstGeom prst="rect">
            <a:avLst/>
          </a:prstGeom>
          <a:solidFill>
            <a:srgbClr val="07133F"/>
          </a:solidFill>
          <a:ln w="0">
            <a:noFill/>
            <a:prstDash val="solid"/>
          </a:ln>
        </p:spPr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390BB44D-D232-409E-9B5F-FF281F5E037D}"/>
              </a:ext>
            </a:extLst>
          </p:cNvPr>
          <p:cNvSpPr>
            <a:spLocks noGrp="1"/>
          </p:cNvSpPr>
          <p:nvPr/>
        </p:nvSpPr>
        <p:spPr>
          <a:xfrm>
            <a:off x="3829050" y="1905000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OPCIJA A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19ADDDF5-8B0B-41DC-8BB5-0ABCF0480FF6}"/>
              </a:ext>
            </a:extLst>
          </p:cNvPr>
          <p:cNvSpPr>
            <a:spLocks noGrp="1"/>
          </p:cNvSpPr>
          <p:nvPr/>
        </p:nvSpPr>
        <p:spPr>
          <a:xfrm>
            <a:off x="5715000" y="1809750"/>
            <a:ext cx="2000250" cy="647700"/>
          </a:xfrm>
          <a:prstGeom prst="rect">
            <a:avLst/>
          </a:prstGeom>
          <a:solidFill>
            <a:srgbClr val="07133F"/>
          </a:solidFill>
          <a:ln w="0">
            <a:noFill/>
            <a:prstDash val="solid"/>
          </a:ln>
        </p:spPr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B10DDFD8-243F-40AD-AEE7-1BB5BC1E0A09}"/>
              </a:ext>
            </a:extLst>
          </p:cNvPr>
          <p:cNvSpPr>
            <a:spLocks noGrp="1"/>
          </p:cNvSpPr>
          <p:nvPr/>
        </p:nvSpPr>
        <p:spPr>
          <a:xfrm>
            <a:off x="5829300" y="1905000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OPCIJA B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FB1A77B8-6162-4ACA-8D9F-217BC1C340D8}"/>
              </a:ext>
            </a:extLst>
          </p:cNvPr>
          <p:cNvSpPr>
            <a:spLocks noGrp="1"/>
          </p:cNvSpPr>
          <p:nvPr/>
        </p:nvSpPr>
        <p:spPr>
          <a:xfrm>
            <a:off x="7715250" y="1809750"/>
            <a:ext cx="2000250" cy="647700"/>
          </a:xfrm>
          <a:prstGeom prst="rect">
            <a:avLst/>
          </a:prstGeom>
          <a:solidFill>
            <a:srgbClr val="07133F"/>
          </a:solidFill>
          <a:ln w="0">
            <a:noFill/>
            <a:prstDash val="solid"/>
          </a:ln>
        </p:spPr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195BD770-65B0-4A36-8C4F-CBE3BD267FE7}"/>
              </a:ext>
            </a:extLst>
          </p:cNvPr>
          <p:cNvSpPr>
            <a:spLocks noGrp="1"/>
          </p:cNvSpPr>
          <p:nvPr/>
        </p:nvSpPr>
        <p:spPr>
          <a:xfrm>
            <a:off x="7829550" y="1905000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OPCIJA C</a:t>
            </a: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40913167-252C-4EAA-8071-DE814A27A0B9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304800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83C90E22-2950-4A4F-B883-9EC118CC5B9D}"/>
              </a:ext>
            </a:extLst>
          </p:cNvPr>
          <p:cNvSpPr>
            <a:spLocks noGrp="1"/>
          </p:cNvSpPr>
          <p:nvPr/>
        </p:nvSpPr>
        <p:spPr>
          <a:xfrm>
            <a:off x="781050" y="2543175"/>
            <a:ext cx="281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0204D"/>
                </a:solidFill>
              </a:defRPr>
            </a:pPr>
            <a:r>
              <a:rPr sz="1275" b="1">
                <a:solidFill>
                  <a:srgbClr val="10204D"/>
                </a:solidFill>
              </a:rPr>
              <a:t>Kapacitet</a:t>
            </a:r>
          </a:p>
        </p:txBody>
      </p:sp>
      <p:sp>
        <p:nvSpPr>
          <p:cNvPr id="19" name="Pravokutnik 18">
            <a:extLst>
              <a:ext uri="{FF2B5EF4-FFF2-40B4-BE49-F238E27FC236}">
                <a16:creationId xmlns:a16="http://schemas.microsoft.com/office/drawing/2014/main" id="{4EE17B4C-8ECC-4C51-A22F-1896CBB803F4}"/>
              </a:ext>
            </a:extLst>
          </p:cNvPr>
          <p:cNvSpPr>
            <a:spLocks noGrp="1"/>
          </p:cNvSpPr>
          <p:nvPr/>
        </p:nvSpPr>
        <p:spPr>
          <a:xfrm>
            <a:off x="3714750" y="24574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D66BB01C-F481-4D9E-9488-7DE1A7570B63}"/>
              </a:ext>
            </a:extLst>
          </p:cNvPr>
          <p:cNvSpPr>
            <a:spLocks noGrp="1"/>
          </p:cNvSpPr>
          <p:nvPr/>
        </p:nvSpPr>
        <p:spPr>
          <a:xfrm>
            <a:off x="3829050" y="25431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DBC2D2A9-1378-426C-818A-7FB9DCA0E08B}"/>
              </a:ext>
            </a:extLst>
          </p:cNvPr>
          <p:cNvSpPr>
            <a:spLocks noGrp="1"/>
          </p:cNvSpPr>
          <p:nvPr/>
        </p:nvSpPr>
        <p:spPr>
          <a:xfrm>
            <a:off x="5715000" y="24574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22" name="Pravokutnik 21">
            <a:extLst>
              <a:ext uri="{FF2B5EF4-FFF2-40B4-BE49-F238E27FC236}">
                <a16:creationId xmlns:a16="http://schemas.microsoft.com/office/drawing/2014/main" id="{6A82F31E-1E73-4079-81F6-56B9024F2BB6}"/>
              </a:ext>
            </a:extLst>
          </p:cNvPr>
          <p:cNvSpPr>
            <a:spLocks noGrp="1"/>
          </p:cNvSpPr>
          <p:nvPr/>
        </p:nvSpPr>
        <p:spPr>
          <a:xfrm>
            <a:off x="5829300" y="25431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03B07B3F-C026-4251-A9D5-18752CE01609}"/>
              </a:ext>
            </a:extLst>
          </p:cNvPr>
          <p:cNvSpPr>
            <a:spLocks noGrp="1"/>
          </p:cNvSpPr>
          <p:nvPr/>
        </p:nvSpPr>
        <p:spPr>
          <a:xfrm>
            <a:off x="7715250" y="24574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09A82CE4-A35C-406C-92DF-7236DE42FCEB}"/>
              </a:ext>
            </a:extLst>
          </p:cNvPr>
          <p:cNvSpPr>
            <a:spLocks noGrp="1"/>
          </p:cNvSpPr>
          <p:nvPr/>
        </p:nvSpPr>
        <p:spPr>
          <a:xfrm>
            <a:off x="7829550" y="25431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25" name="Pravokutnik 24">
            <a:extLst>
              <a:ext uri="{FF2B5EF4-FFF2-40B4-BE49-F238E27FC236}">
                <a16:creationId xmlns:a16="http://schemas.microsoft.com/office/drawing/2014/main" id="{9EF18FA8-E26E-4958-91AD-15BDCC858A14}"/>
              </a:ext>
            </a:extLst>
          </p:cNvPr>
          <p:cNvSpPr>
            <a:spLocks noGrp="1"/>
          </p:cNvSpPr>
          <p:nvPr/>
        </p:nvSpPr>
        <p:spPr>
          <a:xfrm>
            <a:off x="666750" y="3105150"/>
            <a:ext cx="304800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7E5098FE-1A5C-4163-8D42-354482618600}"/>
              </a:ext>
            </a:extLst>
          </p:cNvPr>
          <p:cNvSpPr>
            <a:spLocks noGrp="1"/>
          </p:cNvSpPr>
          <p:nvPr/>
        </p:nvSpPr>
        <p:spPr>
          <a:xfrm>
            <a:off x="781050" y="3190875"/>
            <a:ext cx="281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0204D"/>
                </a:solidFill>
              </a:defRPr>
            </a:pPr>
            <a:r>
              <a:rPr sz="1275" b="1">
                <a:solidFill>
                  <a:srgbClr val="10204D"/>
                </a:solidFill>
              </a:rPr>
              <a:t>CAPEX</a:t>
            </a:r>
          </a:p>
        </p:txBody>
      </p:sp>
      <p:sp>
        <p:nvSpPr>
          <p:cNvPr id="27" name="Pravokutnik 26">
            <a:extLst>
              <a:ext uri="{FF2B5EF4-FFF2-40B4-BE49-F238E27FC236}">
                <a16:creationId xmlns:a16="http://schemas.microsoft.com/office/drawing/2014/main" id="{A21A1403-2C00-4C0E-AA81-AFFCC0A9CA37}"/>
              </a:ext>
            </a:extLst>
          </p:cNvPr>
          <p:cNvSpPr>
            <a:spLocks noGrp="1"/>
          </p:cNvSpPr>
          <p:nvPr/>
        </p:nvSpPr>
        <p:spPr>
          <a:xfrm>
            <a:off x="3714750" y="3105150"/>
            <a:ext cx="200025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28" name="Pravokutnik 27">
            <a:extLst>
              <a:ext uri="{FF2B5EF4-FFF2-40B4-BE49-F238E27FC236}">
                <a16:creationId xmlns:a16="http://schemas.microsoft.com/office/drawing/2014/main" id="{DEBBF20E-AE45-4A3B-A9EC-C85A083B2F54}"/>
              </a:ext>
            </a:extLst>
          </p:cNvPr>
          <p:cNvSpPr>
            <a:spLocks noGrp="1"/>
          </p:cNvSpPr>
          <p:nvPr/>
        </p:nvSpPr>
        <p:spPr>
          <a:xfrm>
            <a:off x="3829050" y="31908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29" name="Pravokutnik 28">
            <a:extLst>
              <a:ext uri="{FF2B5EF4-FFF2-40B4-BE49-F238E27FC236}">
                <a16:creationId xmlns:a16="http://schemas.microsoft.com/office/drawing/2014/main" id="{E37D7143-B9CD-43DC-8AA6-B1C3E7C6D9E9}"/>
              </a:ext>
            </a:extLst>
          </p:cNvPr>
          <p:cNvSpPr>
            <a:spLocks noGrp="1"/>
          </p:cNvSpPr>
          <p:nvPr/>
        </p:nvSpPr>
        <p:spPr>
          <a:xfrm>
            <a:off x="5715000" y="3105150"/>
            <a:ext cx="200025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30" name="Pravokutnik 29">
            <a:extLst>
              <a:ext uri="{FF2B5EF4-FFF2-40B4-BE49-F238E27FC236}">
                <a16:creationId xmlns:a16="http://schemas.microsoft.com/office/drawing/2014/main" id="{682356BB-8EC3-4FF7-AC21-92F6CCAD884C}"/>
              </a:ext>
            </a:extLst>
          </p:cNvPr>
          <p:cNvSpPr>
            <a:spLocks noGrp="1"/>
          </p:cNvSpPr>
          <p:nvPr/>
        </p:nvSpPr>
        <p:spPr>
          <a:xfrm>
            <a:off x="5829300" y="31908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31" name="Pravokutnik 30">
            <a:extLst>
              <a:ext uri="{FF2B5EF4-FFF2-40B4-BE49-F238E27FC236}">
                <a16:creationId xmlns:a16="http://schemas.microsoft.com/office/drawing/2014/main" id="{C6FF9F8E-66E1-4BAE-866C-64274BFF9230}"/>
              </a:ext>
            </a:extLst>
          </p:cNvPr>
          <p:cNvSpPr>
            <a:spLocks noGrp="1"/>
          </p:cNvSpPr>
          <p:nvPr/>
        </p:nvSpPr>
        <p:spPr>
          <a:xfrm>
            <a:off x="7715250" y="3105150"/>
            <a:ext cx="200025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9307B38A-9E0B-4535-84A5-AACEF2FB18C6}"/>
              </a:ext>
            </a:extLst>
          </p:cNvPr>
          <p:cNvSpPr>
            <a:spLocks noGrp="1"/>
          </p:cNvSpPr>
          <p:nvPr/>
        </p:nvSpPr>
        <p:spPr>
          <a:xfrm>
            <a:off x="7829550" y="31908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D42CC5EC-4A6E-496A-A3C1-894BC516F8B4}"/>
              </a:ext>
            </a:extLst>
          </p:cNvPr>
          <p:cNvSpPr>
            <a:spLocks noGrp="1"/>
          </p:cNvSpPr>
          <p:nvPr/>
        </p:nvSpPr>
        <p:spPr>
          <a:xfrm>
            <a:off x="666750" y="3752850"/>
            <a:ext cx="304800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34" name="Pravokutnik 33">
            <a:extLst>
              <a:ext uri="{FF2B5EF4-FFF2-40B4-BE49-F238E27FC236}">
                <a16:creationId xmlns:a16="http://schemas.microsoft.com/office/drawing/2014/main" id="{B1C9C6CE-D0E5-409D-843A-9517C5847BF9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281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0204D"/>
                </a:solidFill>
              </a:defRPr>
            </a:pPr>
            <a:r>
              <a:rPr sz="1275" b="1">
                <a:solidFill>
                  <a:srgbClr val="10204D"/>
                </a:solidFill>
              </a:rPr>
              <a:t>Energetska učinkovitost</a:t>
            </a:r>
          </a:p>
        </p:txBody>
      </p:sp>
      <p:sp>
        <p:nvSpPr>
          <p:cNvPr id="35" name="Pravokutnik 34">
            <a:extLst>
              <a:ext uri="{FF2B5EF4-FFF2-40B4-BE49-F238E27FC236}">
                <a16:creationId xmlns:a16="http://schemas.microsoft.com/office/drawing/2014/main" id="{FCE9332D-85F7-4B81-9644-5AEFC3504DD4}"/>
              </a:ext>
            </a:extLst>
          </p:cNvPr>
          <p:cNvSpPr>
            <a:spLocks noGrp="1"/>
          </p:cNvSpPr>
          <p:nvPr/>
        </p:nvSpPr>
        <p:spPr>
          <a:xfrm>
            <a:off x="3714750" y="37528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36" name="Pravokutnik 35">
            <a:extLst>
              <a:ext uri="{FF2B5EF4-FFF2-40B4-BE49-F238E27FC236}">
                <a16:creationId xmlns:a16="http://schemas.microsoft.com/office/drawing/2014/main" id="{EF611A53-8465-4B53-85D1-B26D3662CB87}"/>
              </a:ext>
            </a:extLst>
          </p:cNvPr>
          <p:cNvSpPr>
            <a:spLocks noGrp="1"/>
          </p:cNvSpPr>
          <p:nvPr/>
        </p:nvSpPr>
        <p:spPr>
          <a:xfrm>
            <a:off x="3829050" y="38385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37" name="Pravokutnik 36">
            <a:extLst>
              <a:ext uri="{FF2B5EF4-FFF2-40B4-BE49-F238E27FC236}">
                <a16:creationId xmlns:a16="http://schemas.microsoft.com/office/drawing/2014/main" id="{821B7304-12E3-4574-A694-C6A48FB3E159}"/>
              </a:ext>
            </a:extLst>
          </p:cNvPr>
          <p:cNvSpPr>
            <a:spLocks noGrp="1"/>
          </p:cNvSpPr>
          <p:nvPr/>
        </p:nvSpPr>
        <p:spPr>
          <a:xfrm>
            <a:off x="5715000" y="37528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38" name="Pravokutnik 37">
            <a:extLst>
              <a:ext uri="{FF2B5EF4-FFF2-40B4-BE49-F238E27FC236}">
                <a16:creationId xmlns:a16="http://schemas.microsoft.com/office/drawing/2014/main" id="{F9E6B5F3-D30D-4AD8-A3FF-75EA57F60B62}"/>
              </a:ext>
            </a:extLst>
          </p:cNvPr>
          <p:cNvSpPr>
            <a:spLocks noGrp="1"/>
          </p:cNvSpPr>
          <p:nvPr/>
        </p:nvSpPr>
        <p:spPr>
          <a:xfrm>
            <a:off x="5829300" y="38385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39" name="Pravokutnik 38">
            <a:extLst>
              <a:ext uri="{FF2B5EF4-FFF2-40B4-BE49-F238E27FC236}">
                <a16:creationId xmlns:a16="http://schemas.microsoft.com/office/drawing/2014/main" id="{D63B1238-B15B-4309-9F65-69F67567B863}"/>
              </a:ext>
            </a:extLst>
          </p:cNvPr>
          <p:cNvSpPr>
            <a:spLocks noGrp="1"/>
          </p:cNvSpPr>
          <p:nvPr/>
        </p:nvSpPr>
        <p:spPr>
          <a:xfrm>
            <a:off x="7715250" y="37528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40" name="Pravokutnik 39">
            <a:extLst>
              <a:ext uri="{FF2B5EF4-FFF2-40B4-BE49-F238E27FC236}">
                <a16:creationId xmlns:a16="http://schemas.microsoft.com/office/drawing/2014/main" id="{A2C5E460-F169-4F39-9EFC-AFDD692B4D48}"/>
              </a:ext>
            </a:extLst>
          </p:cNvPr>
          <p:cNvSpPr>
            <a:spLocks noGrp="1"/>
          </p:cNvSpPr>
          <p:nvPr/>
        </p:nvSpPr>
        <p:spPr>
          <a:xfrm>
            <a:off x="7829550" y="38385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41" name="Pravokutnik 40">
            <a:extLst>
              <a:ext uri="{FF2B5EF4-FFF2-40B4-BE49-F238E27FC236}">
                <a16:creationId xmlns:a16="http://schemas.microsoft.com/office/drawing/2014/main" id="{239AC6E9-E1FA-4BA8-97D2-A080A4BB05B3}"/>
              </a:ext>
            </a:extLst>
          </p:cNvPr>
          <p:cNvSpPr>
            <a:spLocks noGrp="1"/>
          </p:cNvSpPr>
          <p:nvPr/>
        </p:nvSpPr>
        <p:spPr>
          <a:xfrm>
            <a:off x="666750" y="4400550"/>
            <a:ext cx="304800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42" name="Pravokutnik 41">
            <a:extLst>
              <a:ext uri="{FF2B5EF4-FFF2-40B4-BE49-F238E27FC236}">
                <a16:creationId xmlns:a16="http://schemas.microsoft.com/office/drawing/2014/main" id="{B8035A05-010D-4DF0-B91D-302ED8A02F7D}"/>
              </a:ext>
            </a:extLst>
          </p:cNvPr>
          <p:cNvSpPr>
            <a:spLocks noGrp="1"/>
          </p:cNvSpPr>
          <p:nvPr/>
        </p:nvSpPr>
        <p:spPr>
          <a:xfrm>
            <a:off x="781050" y="4486275"/>
            <a:ext cx="281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0204D"/>
                </a:solidFill>
              </a:defRPr>
            </a:pPr>
            <a:r>
              <a:rPr sz="1275" b="1">
                <a:solidFill>
                  <a:srgbClr val="10204D"/>
                </a:solidFill>
              </a:rPr>
              <a:t>Emisije</a:t>
            </a:r>
          </a:p>
        </p:txBody>
      </p:sp>
      <p:sp>
        <p:nvSpPr>
          <p:cNvPr id="43" name="Pravokutnik 42">
            <a:extLst>
              <a:ext uri="{FF2B5EF4-FFF2-40B4-BE49-F238E27FC236}">
                <a16:creationId xmlns:a16="http://schemas.microsoft.com/office/drawing/2014/main" id="{13D8805B-E0C8-4E3F-81BD-1EA039416F6B}"/>
              </a:ext>
            </a:extLst>
          </p:cNvPr>
          <p:cNvSpPr>
            <a:spLocks noGrp="1"/>
          </p:cNvSpPr>
          <p:nvPr/>
        </p:nvSpPr>
        <p:spPr>
          <a:xfrm>
            <a:off x="3714750" y="4400550"/>
            <a:ext cx="200025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44" name="Pravokutnik 43">
            <a:extLst>
              <a:ext uri="{FF2B5EF4-FFF2-40B4-BE49-F238E27FC236}">
                <a16:creationId xmlns:a16="http://schemas.microsoft.com/office/drawing/2014/main" id="{BA9DC0BF-35E0-42C0-8923-84CF733D66C2}"/>
              </a:ext>
            </a:extLst>
          </p:cNvPr>
          <p:cNvSpPr>
            <a:spLocks noGrp="1"/>
          </p:cNvSpPr>
          <p:nvPr/>
        </p:nvSpPr>
        <p:spPr>
          <a:xfrm>
            <a:off x="3829050" y="44862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45" name="Pravokutnik 44">
            <a:extLst>
              <a:ext uri="{FF2B5EF4-FFF2-40B4-BE49-F238E27FC236}">
                <a16:creationId xmlns:a16="http://schemas.microsoft.com/office/drawing/2014/main" id="{A65CA231-4C10-4B0A-905B-5B8223E82687}"/>
              </a:ext>
            </a:extLst>
          </p:cNvPr>
          <p:cNvSpPr>
            <a:spLocks noGrp="1"/>
          </p:cNvSpPr>
          <p:nvPr/>
        </p:nvSpPr>
        <p:spPr>
          <a:xfrm>
            <a:off x="5715000" y="4400550"/>
            <a:ext cx="200025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46" name="Pravokutnik 45">
            <a:extLst>
              <a:ext uri="{FF2B5EF4-FFF2-40B4-BE49-F238E27FC236}">
                <a16:creationId xmlns:a16="http://schemas.microsoft.com/office/drawing/2014/main" id="{4F11BC43-5693-4F24-A9CB-13F7D10374D1}"/>
              </a:ext>
            </a:extLst>
          </p:cNvPr>
          <p:cNvSpPr>
            <a:spLocks noGrp="1"/>
          </p:cNvSpPr>
          <p:nvPr/>
        </p:nvSpPr>
        <p:spPr>
          <a:xfrm>
            <a:off x="5829300" y="44862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47" name="Pravokutnik 46">
            <a:extLst>
              <a:ext uri="{FF2B5EF4-FFF2-40B4-BE49-F238E27FC236}">
                <a16:creationId xmlns:a16="http://schemas.microsoft.com/office/drawing/2014/main" id="{AD179E36-40D9-45FC-BD71-0499B62A131C}"/>
              </a:ext>
            </a:extLst>
          </p:cNvPr>
          <p:cNvSpPr>
            <a:spLocks noGrp="1"/>
          </p:cNvSpPr>
          <p:nvPr/>
        </p:nvSpPr>
        <p:spPr>
          <a:xfrm>
            <a:off x="7715250" y="4400550"/>
            <a:ext cx="2000250" cy="647700"/>
          </a:xfrm>
          <a:prstGeom prst="rect">
            <a:avLst/>
          </a:prstGeom>
          <a:solidFill>
            <a:srgbClr val="DDF1F7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48" name="Pravokutnik 47">
            <a:extLst>
              <a:ext uri="{FF2B5EF4-FFF2-40B4-BE49-F238E27FC236}">
                <a16:creationId xmlns:a16="http://schemas.microsoft.com/office/drawing/2014/main" id="{B3C1D928-358A-4962-AC97-BA74409A830B}"/>
              </a:ext>
            </a:extLst>
          </p:cNvPr>
          <p:cNvSpPr>
            <a:spLocks noGrp="1"/>
          </p:cNvSpPr>
          <p:nvPr/>
        </p:nvSpPr>
        <p:spPr>
          <a:xfrm>
            <a:off x="7829550" y="44862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49" name="Pravokutnik 48">
            <a:extLst>
              <a:ext uri="{FF2B5EF4-FFF2-40B4-BE49-F238E27FC236}">
                <a16:creationId xmlns:a16="http://schemas.microsoft.com/office/drawing/2014/main" id="{1185CEB5-D637-4FD5-9BEC-E9EE41F45B16}"/>
              </a:ext>
            </a:extLst>
          </p:cNvPr>
          <p:cNvSpPr>
            <a:spLocks noGrp="1"/>
          </p:cNvSpPr>
          <p:nvPr/>
        </p:nvSpPr>
        <p:spPr>
          <a:xfrm>
            <a:off x="666750" y="5048250"/>
            <a:ext cx="304800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50" name="Pravokutnik 49">
            <a:extLst>
              <a:ext uri="{FF2B5EF4-FFF2-40B4-BE49-F238E27FC236}">
                <a16:creationId xmlns:a16="http://schemas.microsoft.com/office/drawing/2014/main" id="{8A13157C-86DC-49BE-AD94-546E8DA8AA7A}"/>
              </a:ext>
            </a:extLst>
          </p:cNvPr>
          <p:cNvSpPr>
            <a:spLocks noGrp="1"/>
          </p:cNvSpPr>
          <p:nvPr/>
        </p:nvSpPr>
        <p:spPr>
          <a:xfrm>
            <a:off x="781050" y="5133975"/>
            <a:ext cx="2819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0204D"/>
                </a:solidFill>
              </a:defRPr>
            </a:pPr>
            <a:r>
              <a:rPr sz="1275" b="1">
                <a:solidFill>
                  <a:srgbClr val="10204D"/>
                </a:solidFill>
              </a:rPr>
              <a:t>Primjenjivost</a:t>
            </a:r>
          </a:p>
        </p:txBody>
      </p:sp>
      <p:sp>
        <p:nvSpPr>
          <p:cNvPr id="51" name="Pravokutnik 50">
            <a:extLst>
              <a:ext uri="{FF2B5EF4-FFF2-40B4-BE49-F238E27FC236}">
                <a16:creationId xmlns:a16="http://schemas.microsoft.com/office/drawing/2014/main" id="{4836472F-1BD4-4810-B3A3-5220ACBD0C48}"/>
              </a:ext>
            </a:extLst>
          </p:cNvPr>
          <p:cNvSpPr>
            <a:spLocks noGrp="1"/>
          </p:cNvSpPr>
          <p:nvPr/>
        </p:nvSpPr>
        <p:spPr>
          <a:xfrm>
            <a:off x="3714750" y="50482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52" name="Pravokutnik 51">
            <a:extLst>
              <a:ext uri="{FF2B5EF4-FFF2-40B4-BE49-F238E27FC236}">
                <a16:creationId xmlns:a16="http://schemas.microsoft.com/office/drawing/2014/main" id="{8167150F-EFCC-4F51-98B2-EDF355C7E5D8}"/>
              </a:ext>
            </a:extLst>
          </p:cNvPr>
          <p:cNvSpPr>
            <a:spLocks noGrp="1"/>
          </p:cNvSpPr>
          <p:nvPr/>
        </p:nvSpPr>
        <p:spPr>
          <a:xfrm>
            <a:off x="3829050" y="51339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53" name="Pravokutnik 52">
            <a:extLst>
              <a:ext uri="{FF2B5EF4-FFF2-40B4-BE49-F238E27FC236}">
                <a16:creationId xmlns:a16="http://schemas.microsoft.com/office/drawing/2014/main" id="{CC724034-9240-4424-A4A8-BC2A75B718D7}"/>
              </a:ext>
            </a:extLst>
          </p:cNvPr>
          <p:cNvSpPr>
            <a:spLocks noGrp="1"/>
          </p:cNvSpPr>
          <p:nvPr/>
        </p:nvSpPr>
        <p:spPr>
          <a:xfrm>
            <a:off x="5715000" y="50482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54" name="Pravokutnik 53">
            <a:extLst>
              <a:ext uri="{FF2B5EF4-FFF2-40B4-BE49-F238E27FC236}">
                <a16:creationId xmlns:a16="http://schemas.microsoft.com/office/drawing/2014/main" id="{C728C81A-4610-4135-B1A8-7333875FB676}"/>
              </a:ext>
            </a:extLst>
          </p:cNvPr>
          <p:cNvSpPr>
            <a:spLocks noGrp="1"/>
          </p:cNvSpPr>
          <p:nvPr/>
        </p:nvSpPr>
        <p:spPr>
          <a:xfrm>
            <a:off x="5829300" y="51339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55" name="Pravokutnik 54">
            <a:extLst>
              <a:ext uri="{FF2B5EF4-FFF2-40B4-BE49-F238E27FC236}">
                <a16:creationId xmlns:a16="http://schemas.microsoft.com/office/drawing/2014/main" id="{194200B4-D4EA-45DA-84A9-575E10AFB562}"/>
              </a:ext>
            </a:extLst>
          </p:cNvPr>
          <p:cNvSpPr>
            <a:spLocks noGrp="1"/>
          </p:cNvSpPr>
          <p:nvPr/>
        </p:nvSpPr>
        <p:spPr>
          <a:xfrm>
            <a:off x="7715250" y="5048250"/>
            <a:ext cx="2000250" cy="647700"/>
          </a:xfrm>
          <a:prstGeom prst="rect">
            <a:avLst/>
          </a:prstGeom>
          <a:solidFill>
            <a:srgbClr val="FFFFFF"/>
          </a:solidFill>
          <a:ln w="14288">
            <a:solidFill>
              <a:srgbClr val="AFCFD9"/>
            </a:solidFill>
            <a:prstDash val="solid"/>
          </a:ln>
        </p:spPr>
      </p:sp>
      <p:sp>
        <p:nvSpPr>
          <p:cNvPr id="56" name="Pravokutnik 55">
            <a:extLst>
              <a:ext uri="{FF2B5EF4-FFF2-40B4-BE49-F238E27FC236}">
                <a16:creationId xmlns:a16="http://schemas.microsoft.com/office/drawing/2014/main" id="{1B2C49D0-3535-4123-A8DE-70B759158AD3}"/>
              </a:ext>
            </a:extLst>
          </p:cNvPr>
          <p:cNvSpPr>
            <a:spLocks noGrp="1"/>
          </p:cNvSpPr>
          <p:nvPr/>
        </p:nvSpPr>
        <p:spPr>
          <a:xfrm>
            <a:off x="7829550" y="5133975"/>
            <a:ext cx="1771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0204D"/>
                </a:solidFill>
              </a:defRPr>
            </a:pPr>
            <a:r>
              <a:rPr sz="1275" b="0">
                <a:solidFill>
                  <a:srgbClr val="10204D"/>
                </a:solidFill>
              </a:rPr>
              <a:t>vrijednost</a:t>
            </a:r>
          </a:p>
        </p:txBody>
      </p:sp>
      <p:sp>
        <p:nvSpPr>
          <p:cNvPr id="57" name="Pravokutnik 56">
            <a:extLst>
              <a:ext uri="{FF2B5EF4-FFF2-40B4-BE49-F238E27FC236}">
                <a16:creationId xmlns:a16="http://schemas.microsoft.com/office/drawing/2014/main" id="{0A72B379-2C73-4EF5-86DF-867247BC8643}"/>
              </a:ext>
            </a:extLst>
          </p:cNvPr>
          <p:cNvSpPr>
            <a:spLocks noGrp="1"/>
          </p:cNvSpPr>
          <p:nvPr/>
        </p:nvSpPr>
        <p:spPr>
          <a:xfrm>
            <a:off x="704850" y="5829300"/>
            <a:ext cx="666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0D205F"/>
                </a:solidFill>
              </a:defRPr>
            </a:pPr>
            <a:r>
              <a:rPr sz="975" b="0">
                <a:solidFill>
                  <a:srgbClr val="0D205F"/>
                </a:solidFill>
              </a:rPr>
              <a:t>Izvor: navesti izvor podataka i godinu</a:t>
            </a:r>
          </a:p>
        </p:txBody>
      </p:sp>
    </p:spTree>
    <p:extLst>
      <p:ext uri="{BB962C8B-B14F-4D97-AF65-F5344CB8AC3E}">
        <p14:creationId xmlns:p14="http://schemas.microsoft.com/office/powerpoint/2010/main" val="1182612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ravokutnik 29">
            <a:extLst>
              <a:ext uri="{FF2B5EF4-FFF2-40B4-BE49-F238E27FC236}">
                <a16:creationId xmlns:a16="http://schemas.microsoft.com/office/drawing/2014/main" id="{F9B267A4-161E-44DC-ABDB-EA070AAA92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91EC5A4B-0156-4CED-860A-01C7787DA8AD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491FDACA-5155-4C27-AA44-5934172EE82C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F5528064-9DD0-4398-8486-DE3BB4AC1D49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0D205F"/>
                </a:solidFill>
              </a:defRPr>
            </a:pPr>
            <a:r>
              <a:rPr sz="900" b="1">
                <a:solidFill>
                  <a:srgbClr val="0D205F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F1F15E86-E762-4E8B-A7F8-21103F102FDA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D205F"/>
                </a:solidFill>
              </a:defRPr>
            </a:pPr>
            <a:r>
              <a:rPr sz="975" b="1">
                <a:solidFill>
                  <a:srgbClr val="0D205F"/>
                </a:solidFill>
              </a:rPr>
              <a:t>10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AE338912-72FC-4585-BA27-1158445F74AD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08D9F3"/>
                </a:solidFill>
              </a:defRPr>
            </a:pPr>
            <a:r>
              <a:rPr sz="1050" b="1">
                <a:solidFill>
                  <a:srgbClr val="08D9F3"/>
                </a:solidFill>
              </a:rPr>
              <a:t>PROCES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406DE8B2-0532-44E1-A84C-B9A02571230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0204D"/>
                </a:solidFill>
              </a:defRPr>
            </a:pPr>
            <a:r>
              <a:rPr sz="2550" b="1">
                <a:solidFill>
                  <a:srgbClr val="10204D"/>
                </a:solidFill>
              </a:rPr>
              <a:t>Proces pretvara ulazni tok u mjerljivu vrijednost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C98F238D-A960-49F4-B4CC-AD832C3DFBCA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728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9B0682D6-88F5-410E-9D3A-DFABF3650A29}"/>
              </a:ext>
            </a:extLst>
          </p:cNvPr>
          <p:cNvSpPr>
            <a:spLocks noGrp="1"/>
          </p:cNvSpPr>
          <p:nvPr/>
        </p:nvSpPr>
        <p:spPr>
          <a:xfrm>
            <a:off x="1238250" y="2000250"/>
            <a:ext cx="1143000" cy="11430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9CC3605E-F00D-45BE-AB21-EC96D1E99512}"/>
              </a:ext>
            </a:extLst>
          </p:cNvPr>
          <p:cNvSpPr>
            <a:spLocks noGrp="1"/>
          </p:cNvSpPr>
          <p:nvPr/>
        </p:nvSpPr>
        <p:spPr>
          <a:xfrm>
            <a:off x="1238250" y="2295525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70E8BCA9-1E51-4846-9818-54BFE1B5F216}"/>
              </a:ext>
            </a:extLst>
          </p:cNvPr>
          <p:cNvSpPr>
            <a:spLocks noGrp="1"/>
          </p:cNvSpPr>
          <p:nvPr/>
        </p:nvSpPr>
        <p:spPr>
          <a:xfrm>
            <a:off x="619125" y="3352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0204D"/>
                </a:solidFill>
              </a:defRPr>
            </a:pPr>
            <a:r>
              <a:rPr sz="1425" b="1">
                <a:solidFill>
                  <a:srgbClr val="10204D"/>
                </a:solidFill>
              </a:rPr>
              <a:t>ULAZNI TOK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FFF1E84B-6C74-424D-8538-EC79B6E92D89}"/>
              </a:ext>
            </a:extLst>
          </p:cNvPr>
          <p:cNvSpPr>
            <a:spLocks noGrp="1"/>
          </p:cNvSpPr>
          <p:nvPr/>
        </p:nvSpPr>
        <p:spPr>
          <a:xfrm>
            <a:off x="762000" y="38862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0D205F"/>
                </a:solidFill>
              </a:defRPr>
            </a:pPr>
            <a:r>
              <a:rPr sz="1200" b="0">
                <a:solidFill>
                  <a:srgbClr val="0D205F"/>
                </a:solidFill>
              </a:rPr>
              <a:t>Kratko objašnjenje faze procesa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BFA90C42-FC2C-4569-BFE5-ABDCE63B57FC}"/>
              </a:ext>
            </a:extLst>
          </p:cNvPr>
          <p:cNvSpPr>
            <a:spLocks noGrp="1"/>
          </p:cNvSpPr>
          <p:nvPr/>
        </p:nvSpPr>
        <p:spPr>
          <a:xfrm>
            <a:off x="2828925" y="232410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08D9F3"/>
                </a:solidFill>
              </a:defRPr>
            </a:pPr>
            <a:r>
              <a:rPr sz="2550" b="1">
                <a:solidFill>
                  <a:srgbClr val="08D9F3"/>
                </a:solidFill>
              </a:rPr>
              <a:t>→</a:t>
            </a:r>
          </a:p>
        </p:txBody>
      </p:sp>
      <p:sp>
        <p:nvSpPr>
          <p:cNvPr id="14" name="Elipsa 13">
            <a:extLst>
              <a:ext uri="{FF2B5EF4-FFF2-40B4-BE49-F238E27FC236}">
                <a16:creationId xmlns:a16="http://schemas.microsoft.com/office/drawing/2014/main" id="{A8C3D992-66AD-4384-BC75-EF1A41E6D9FE}"/>
              </a:ext>
            </a:extLst>
          </p:cNvPr>
          <p:cNvSpPr>
            <a:spLocks noGrp="1"/>
          </p:cNvSpPr>
          <p:nvPr/>
        </p:nvSpPr>
        <p:spPr>
          <a:xfrm>
            <a:off x="4019550" y="2000250"/>
            <a:ext cx="1143000" cy="11430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BF0435CE-729C-4F66-864A-A515A9E27A6C}"/>
              </a:ext>
            </a:extLst>
          </p:cNvPr>
          <p:cNvSpPr>
            <a:spLocks noGrp="1"/>
          </p:cNvSpPr>
          <p:nvPr/>
        </p:nvSpPr>
        <p:spPr>
          <a:xfrm>
            <a:off x="4019550" y="2295525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1AEB6C46-8E67-4A3F-9872-B8AE7EF12CCD}"/>
              </a:ext>
            </a:extLst>
          </p:cNvPr>
          <p:cNvSpPr>
            <a:spLocks noGrp="1"/>
          </p:cNvSpPr>
          <p:nvPr/>
        </p:nvSpPr>
        <p:spPr>
          <a:xfrm>
            <a:off x="3400425" y="3352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0204D"/>
                </a:solidFill>
              </a:defRPr>
            </a:pPr>
            <a:r>
              <a:rPr sz="1425" b="1">
                <a:solidFill>
                  <a:srgbClr val="10204D"/>
                </a:solidFill>
              </a:rPr>
              <a:t>PRIPREMA</a:t>
            </a: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08C6FD99-15FD-497F-A69F-81482B7DBB0A}"/>
              </a:ext>
            </a:extLst>
          </p:cNvPr>
          <p:cNvSpPr>
            <a:spLocks noGrp="1"/>
          </p:cNvSpPr>
          <p:nvPr/>
        </p:nvSpPr>
        <p:spPr>
          <a:xfrm>
            <a:off x="3543300" y="38862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0D205F"/>
                </a:solidFill>
              </a:defRPr>
            </a:pPr>
            <a:r>
              <a:rPr sz="1200" b="0">
                <a:solidFill>
                  <a:srgbClr val="0D205F"/>
                </a:solidFill>
              </a:rPr>
              <a:t>Kratko objašnjenje faze procesa</a:t>
            </a:r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12CFB644-2CBB-4AA9-8515-BFC5AD33AFC1}"/>
              </a:ext>
            </a:extLst>
          </p:cNvPr>
          <p:cNvSpPr>
            <a:spLocks noGrp="1"/>
          </p:cNvSpPr>
          <p:nvPr/>
        </p:nvSpPr>
        <p:spPr>
          <a:xfrm>
            <a:off x="5610225" y="232410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08D9F3"/>
                </a:solidFill>
              </a:defRPr>
            </a:pPr>
            <a:r>
              <a:rPr sz="2550" b="1">
                <a:solidFill>
                  <a:srgbClr val="08D9F3"/>
                </a:solidFill>
              </a:rPr>
              <a:t>→</a:t>
            </a:r>
          </a:p>
        </p:txBody>
      </p:sp>
      <p:sp>
        <p:nvSpPr>
          <p:cNvPr id="19" name="Elipsa 18">
            <a:extLst>
              <a:ext uri="{FF2B5EF4-FFF2-40B4-BE49-F238E27FC236}">
                <a16:creationId xmlns:a16="http://schemas.microsoft.com/office/drawing/2014/main" id="{960DC8FC-1EC1-4E26-B1FE-E3646B0D889F}"/>
              </a:ext>
            </a:extLst>
          </p:cNvPr>
          <p:cNvSpPr>
            <a:spLocks noGrp="1"/>
          </p:cNvSpPr>
          <p:nvPr/>
        </p:nvSpPr>
        <p:spPr>
          <a:xfrm>
            <a:off x="6800850" y="2000250"/>
            <a:ext cx="1143000" cy="1143000"/>
          </a:xfrm>
          <a:prstGeom prst="ellipse">
            <a:avLst/>
          </a:prstGeom>
          <a:solidFill>
            <a:srgbClr val="0D205F"/>
          </a:solidFill>
          <a:ln w="0">
            <a:noFill/>
            <a:prstDash val="solid"/>
          </a:ln>
        </p:spPr>
      </p:sp>
      <p:sp>
        <p:nvSpPr>
          <p:cNvPr id="20" name="Pravokutnik 19">
            <a:extLst>
              <a:ext uri="{FF2B5EF4-FFF2-40B4-BE49-F238E27FC236}">
                <a16:creationId xmlns:a16="http://schemas.microsoft.com/office/drawing/2014/main" id="{59497415-9C11-4894-B2DB-BF00A593B79C}"/>
              </a:ext>
            </a:extLst>
          </p:cNvPr>
          <p:cNvSpPr>
            <a:spLocks noGrp="1"/>
          </p:cNvSpPr>
          <p:nvPr/>
        </p:nvSpPr>
        <p:spPr>
          <a:xfrm>
            <a:off x="6800850" y="2295525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Pravokutnik 20">
            <a:extLst>
              <a:ext uri="{FF2B5EF4-FFF2-40B4-BE49-F238E27FC236}">
                <a16:creationId xmlns:a16="http://schemas.microsoft.com/office/drawing/2014/main" id="{71E432DB-155A-4F45-B12B-82068087E3A9}"/>
              </a:ext>
            </a:extLst>
          </p:cNvPr>
          <p:cNvSpPr>
            <a:spLocks noGrp="1"/>
          </p:cNvSpPr>
          <p:nvPr/>
        </p:nvSpPr>
        <p:spPr>
          <a:xfrm>
            <a:off x="6181725" y="3352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0204D"/>
                </a:solidFill>
              </a:defRPr>
            </a:pPr>
            <a:r>
              <a:rPr sz="1425" b="1">
                <a:solidFill>
                  <a:srgbClr val="10204D"/>
                </a:solidFill>
              </a:rPr>
              <a:t>OBRADA</a:t>
            </a:r>
          </a:p>
        </p:txBody>
      </p:sp>
      <p:sp>
        <p:nvSpPr>
          <p:cNvPr id="22" name="Pravokutnik 21">
            <a:extLst>
              <a:ext uri="{FF2B5EF4-FFF2-40B4-BE49-F238E27FC236}">
                <a16:creationId xmlns:a16="http://schemas.microsoft.com/office/drawing/2014/main" id="{5C903C87-6A7D-4956-8A71-F632974DA425}"/>
              </a:ext>
            </a:extLst>
          </p:cNvPr>
          <p:cNvSpPr>
            <a:spLocks noGrp="1"/>
          </p:cNvSpPr>
          <p:nvPr/>
        </p:nvSpPr>
        <p:spPr>
          <a:xfrm>
            <a:off x="6324600" y="38862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0D205F"/>
                </a:solidFill>
              </a:defRPr>
            </a:pPr>
            <a:r>
              <a:rPr sz="1200" b="0">
                <a:solidFill>
                  <a:srgbClr val="0D205F"/>
                </a:solidFill>
              </a:rPr>
              <a:t>Kratko objašnjenje faze procesa</a:t>
            </a:r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B648654E-3B76-4B85-8B85-9C6338F7974F}"/>
              </a:ext>
            </a:extLst>
          </p:cNvPr>
          <p:cNvSpPr>
            <a:spLocks noGrp="1"/>
          </p:cNvSpPr>
          <p:nvPr/>
        </p:nvSpPr>
        <p:spPr>
          <a:xfrm>
            <a:off x="8391525" y="232410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08D9F3"/>
                </a:solidFill>
              </a:defRPr>
            </a:pPr>
            <a:r>
              <a:rPr sz="2550" b="1">
                <a:solidFill>
                  <a:srgbClr val="08D9F3"/>
                </a:solidFill>
              </a:rPr>
              <a:t>→</a:t>
            </a:r>
          </a:p>
        </p:txBody>
      </p:sp>
      <p:sp>
        <p:nvSpPr>
          <p:cNvPr id="24" name="Elipsa 23">
            <a:extLst>
              <a:ext uri="{FF2B5EF4-FFF2-40B4-BE49-F238E27FC236}">
                <a16:creationId xmlns:a16="http://schemas.microsoft.com/office/drawing/2014/main" id="{C738A31B-321B-463D-9DDE-936878876847}"/>
              </a:ext>
            </a:extLst>
          </p:cNvPr>
          <p:cNvSpPr>
            <a:spLocks noGrp="1"/>
          </p:cNvSpPr>
          <p:nvPr/>
        </p:nvSpPr>
        <p:spPr>
          <a:xfrm>
            <a:off x="9582150" y="2000250"/>
            <a:ext cx="1143000" cy="1143000"/>
          </a:xfrm>
          <a:prstGeom prst="ellipse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5" name="Pravokutnik 24">
            <a:extLst>
              <a:ext uri="{FF2B5EF4-FFF2-40B4-BE49-F238E27FC236}">
                <a16:creationId xmlns:a16="http://schemas.microsoft.com/office/drawing/2014/main" id="{7BBE5709-FF49-4F99-A6AB-99664FE2ED09}"/>
              </a:ext>
            </a:extLst>
          </p:cNvPr>
          <p:cNvSpPr>
            <a:spLocks noGrp="1"/>
          </p:cNvSpPr>
          <p:nvPr/>
        </p:nvSpPr>
        <p:spPr>
          <a:xfrm>
            <a:off x="9582150" y="2295525"/>
            <a:ext cx="114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7133F"/>
                </a:solidFill>
              </a:defRPr>
            </a:pPr>
            <a:r>
              <a:rPr sz="2100" b="1">
                <a:solidFill>
                  <a:srgbClr val="07133F"/>
                </a:solidFill>
              </a:rPr>
              <a:t>4</a:t>
            </a:r>
          </a:p>
        </p:txBody>
      </p:sp>
      <p:sp>
        <p:nvSpPr>
          <p:cNvPr id="26" name="Pravokutnik 25">
            <a:extLst>
              <a:ext uri="{FF2B5EF4-FFF2-40B4-BE49-F238E27FC236}">
                <a16:creationId xmlns:a16="http://schemas.microsoft.com/office/drawing/2014/main" id="{8AB3F406-C9E6-4288-88C3-4DE8D6115132}"/>
              </a:ext>
            </a:extLst>
          </p:cNvPr>
          <p:cNvSpPr>
            <a:spLocks noGrp="1"/>
          </p:cNvSpPr>
          <p:nvPr/>
        </p:nvSpPr>
        <p:spPr>
          <a:xfrm>
            <a:off x="8963025" y="3352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0204D"/>
                </a:solidFill>
              </a:defRPr>
            </a:pPr>
            <a:r>
              <a:rPr sz="1425" b="1">
                <a:solidFill>
                  <a:srgbClr val="10204D"/>
                </a:solidFill>
              </a:rPr>
              <a:t>ENERGIJA / PROIZVOD</a:t>
            </a:r>
          </a:p>
        </p:txBody>
      </p:sp>
      <p:sp>
        <p:nvSpPr>
          <p:cNvPr id="27" name="Pravokutnik 26">
            <a:extLst>
              <a:ext uri="{FF2B5EF4-FFF2-40B4-BE49-F238E27FC236}">
                <a16:creationId xmlns:a16="http://schemas.microsoft.com/office/drawing/2014/main" id="{9B823857-CDC5-4671-9600-40A25740B39B}"/>
              </a:ext>
            </a:extLst>
          </p:cNvPr>
          <p:cNvSpPr>
            <a:spLocks noGrp="1"/>
          </p:cNvSpPr>
          <p:nvPr/>
        </p:nvSpPr>
        <p:spPr>
          <a:xfrm>
            <a:off x="9105900" y="38862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0D205F"/>
                </a:solidFill>
              </a:defRPr>
            </a:pPr>
            <a:r>
              <a:rPr sz="1200" b="0">
                <a:solidFill>
                  <a:srgbClr val="0D205F"/>
                </a:solidFill>
              </a:rPr>
              <a:t>Kratko objašnjenje faze procesa</a:t>
            </a:r>
          </a:p>
        </p:txBody>
      </p:sp>
      <p:sp>
        <p:nvSpPr>
          <p:cNvPr id="28" name="Pravokutnik: zaobljeni kutovi 27">
            <a:extLst>
              <a:ext uri="{FF2B5EF4-FFF2-40B4-BE49-F238E27FC236}">
                <a16:creationId xmlns:a16="http://schemas.microsoft.com/office/drawing/2014/main" id="{EC41B2B1-81F8-480E-AC31-D4B9C81423E9}"/>
              </a:ext>
            </a:extLst>
          </p:cNvPr>
          <p:cNvSpPr>
            <a:spLocks noGrp="1"/>
          </p:cNvSpPr>
          <p:nvPr/>
        </p:nvSpPr>
        <p:spPr>
          <a:xfrm>
            <a:off x="1809750" y="4905375"/>
            <a:ext cx="8572500" cy="590550"/>
          </a:xfrm>
          <a:prstGeom prst="roundRect">
            <a:avLst>
              <a:gd name="adj" fmla="val 19355"/>
            </a:avLst>
          </a:prstGeom>
          <a:solidFill>
            <a:srgbClr val="07133F"/>
          </a:solidFill>
          <a:ln w="14288">
            <a:solidFill>
              <a:srgbClr val="07133F"/>
            </a:solidFill>
            <a:prstDash val="solid"/>
          </a:ln>
        </p:spPr>
      </p:sp>
      <p:sp>
        <p:nvSpPr>
          <p:cNvPr id="29" name="Pravokutnik 28">
            <a:extLst>
              <a:ext uri="{FF2B5EF4-FFF2-40B4-BE49-F238E27FC236}">
                <a16:creationId xmlns:a16="http://schemas.microsoft.com/office/drawing/2014/main" id="{4204C247-1648-49BA-9456-FBFD8CD12BED}"/>
              </a:ext>
            </a:extLst>
          </p:cNvPr>
          <p:cNvSpPr>
            <a:spLocks noGrp="1"/>
          </p:cNvSpPr>
          <p:nvPr/>
        </p:nvSpPr>
        <p:spPr>
          <a:xfrm>
            <a:off x="2047875" y="5019675"/>
            <a:ext cx="809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REZULTAT: upisati učinak, pokazatelj ili vrijednost za sustav</a:t>
            </a:r>
          </a:p>
        </p:txBody>
      </p:sp>
    </p:spTree>
    <p:extLst>
      <p:ext uri="{BB962C8B-B14F-4D97-AF65-F5344CB8AC3E}">
        <p14:creationId xmlns:p14="http://schemas.microsoft.com/office/powerpoint/2010/main" val="1328784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avokutnik 17">
            <a:extLst>
              <a:ext uri="{FF2B5EF4-FFF2-40B4-BE49-F238E27FC236}">
                <a16:creationId xmlns:a16="http://schemas.microsoft.com/office/drawing/2014/main" id="{221EFCB2-A602-48A4-B624-429D79111C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28B16444-F729-4739-A626-BB58F8FB9DC3}"/>
              </a:ext>
            </a:extLst>
          </p:cNvPr>
          <p:cNvSpPr>
            <a:spLocks noGrp="1"/>
          </p:cNvSpPr>
          <p:nvPr/>
        </p:nvSpPr>
        <p:spPr>
          <a:xfrm>
            <a:off x="10287000" y="0"/>
            <a:ext cx="1905000" cy="1333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44DBFDDF-2004-4142-BE6E-3EC590738A67}"/>
              </a:ext>
            </a:extLst>
          </p:cNvPr>
          <p:cNvSpPr>
            <a:spLocks noGrp="1"/>
          </p:cNvSpPr>
          <p:nvPr/>
        </p:nvSpPr>
        <p:spPr>
          <a:xfrm>
            <a:off x="10763250" y="133350"/>
            <a:ext cx="1428750" cy="95250"/>
          </a:xfrm>
          <a:prstGeom prst="rect">
            <a:avLst/>
          </a:prstGeom>
          <a:solidFill>
            <a:srgbClr val="72E8F6"/>
          </a:solidFill>
          <a:ln w="0">
            <a:noFill/>
            <a:prstDash val="solid"/>
          </a:ln>
        </p:spPr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E143E15C-A9C2-42EA-A993-E818BBA94746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14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9CB3D7"/>
                </a:solidFill>
              </a:defRPr>
            </a:pPr>
            <a:r>
              <a:rPr sz="900" b="1">
                <a:solidFill>
                  <a:srgbClr val="9CB3D7"/>
                </a:solidFill>
              </a:rPr>
              <a:t>WASTE TO ENERGY IV  •  SLAVONSKI BROD  •  1.–2. LISTOPADA 2026.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3F4D8753-E370-4B97-8735-C037CE4BE4C3}"/>
              </a:ext>
            </a:extLst>
          </p:cNvPr>
          <p:cNvSpPr>
            <a:spLocks noGrp="1"/>
          </p:cNvSpPr>
          <p:nvPr/>
        </p:nvSpPr>
        <p:spPr>
          <a:xfrm>
            <a:off x="11096625" y="638175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8D9F3"/>
                </a:solidFill>
              </a:defRPr>
            </a:pPr>
            <a:r>
              <a:rPr sz="975" b="1">
                <a:solidFill>
                  <a:srgbClr val="08D9F3"/>
                </a:solidFill>
              </a:rPr>
              <a:t>11</a:t>
            </a:r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170FF06F-9F2B-4609-A6A1-FC91FA7948DB}"/>
              </a:ext>
            </a:extLst>
          </p:cNvPr>
          <p:cNvSpPr>
            <a:spLocks noGrp="1"/>
          </p:cNvSpPr>
          <p:nvPr/>
        </p:nvSpPr>
        <p:spPr>
          <a:xfrm>
            <a:off x="666750" y="666750"/>
            <a:ext cx="723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TRI PORUKE ZA KRAJ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91078991-6ACC-482A-8D4F-9648A52D9E5C}"/>
              </a:ext>
            </a:extLst>
          </p:cNvPr>
          <p:cNvSpPr>
            <a:spLocks noGrp="1"/>
          </p:cNvSpPr>
          <p:nvPr/>
        </p:nvSpPr>
        <p:spPr>
          <a:xfrm>
            <a:off x="666750" y="1352550"/>
            <a:ext cx="10287000" cy="28575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C8DD895B-F2D9-4220-A8C8-CDE585671231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9048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8D9F3"/>
                </a:solidFill>
              </a:defRPr>
            </a:pPr>
            <a:r>
              <a:rPr sz="2850" b="1">
                <a:solidFill>
                  <a:srgbClr val="08D9F3"/>
                </a:solidFill>
              </a:rPr>
              <a:t>01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B37ED237-64B5-4DC9-9132-A81945B23913}"/>
              </a:ext>
            </a:extLst>
          </p:cNvPr>
          <p:cNvSpPr>
            <a:spLocks noGrp="1"/>
          </p:cNvSpPr>
          <p:nvPr/>
        </p:nvSpPr>
        <p:spPr>
          <a:xfrm>
            <a:off x="1809750" y="1809750"/>
            <a:ext cx="857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Prva poruka — što publika treba zapamtiti</a:t>
            </a: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F11A3B14-7F98-4DE6-92A0-FA7E5087B8FF}"/>
              </a:ext>
            </a:extLst>
          </p:cNvPr>
          <p:cNvSpPr>
            <a:spLocks noGrp="1"/>
          </p:cNvSpPr>
          <p:nvPr/>
        </p:nvSpPr>
        <p:spPr>
          <a:xfrm>
            <a:off x="1809750" y="2438400"/>
            <a:ext cx="7810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72E8F6"/>
                </a:solidFill>
              </a:defRPr>
            </a:pPr>
            <a:r>
              <a:rPr sz="1350" b="0">
                <a:solidFill>
                  <a:srgbClr val="72E8F6"/>
                </a:solidFill>
              </a:rPr>
              <a:t>Jedna kratka rečenica objašnjenja ili preporuke.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90BE7986-6399-4584-B745-5FAB556C44C8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9048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8D9F3"/>
                </a:solidFill>
              </a:defRPr>
            </a:pPr>
            <a:r>
              <a:rPr sz="2850" b="1">
                <a:solidFill>
                  <a:srgbClr val="08D9F3"/>
                </a:solidFill>
              </a:rPr>
              <a:t>02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C13BE438-DE7D-4DE4-969E-E97907851B21}"/>
              </a:ext>
            </a:extLst>
          </p:cNvPr>
          <p:cNvSpPr>
            <a:spLocks noGrp="1"/>
          </p:cNvSpPr>
          <p:nvPr/>
        </p:nvSpPr>
        <p:spPr>
          <a:xfrm>
            <a:off x="1809750" y="3048000"/>
            <a:ext cx="857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Druga poruka — što treba promijeniti ili odlučiti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4FF46BEF-C196-4C73-A23E-3FF644ADADC6}"/>
              </a:ext>
            </a:extLst>
          </p:cNvPr>
          <p:cNvSpPr>
            <a:spLocks noGrp="1"/>
          </p:cNvSpPr>
          <p:nvPr/>
        </p:nvSpPr>
        <p:spPr>
          <a:xfrm>
            <a:off x="1809750" y="3676650"/>
            <a:ext cx="7810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72E8F6"/>
                </a:solidFill>
              </a:defRPr>
            </a:pPr>
            <a:r>
              <a:rPr sz="1350" b="0">
                <a:solidFill>
                  <a:srgbClr val="72E8F6"/>
                </a:solidFill>
              </a:rPr>
              <a:t>Jedna kratka rečenica objašnjenja ili preporuke.</a:t>
            </a:r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8D3AF8F1-98CC-41D9-8AD8-72DA64F41993}"/>
              </a:ext>
            </a:extLst>
          </p:cNvPr>
          <p:cNvSpPr>
            <a:spLocks noGrp="1"/>
          </p:cNvSpPr>
          <p:nvPr/>
        </p:nvSpPr>
        <p:spPr>
          <a:xfrm>
            <a:off x="714375" y="4286250"/>
            <a:ext cx="9048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8D9F3"/>
                </a:solidFill>
              </a:defRPr>
            </a:pPr>
            <a:r>
              <a:rPr sz="2850" b="1">
                <a:solidFill>
                  <a:srgbClr val="08D9F3"/>
                </a:solidFill>
              </a:rPr>
              <a:t>03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38F99642-25E0-42D3-B240-B5378C2ECB54}"/>
              </a:ext>
            </a:extLst>
          </p:cNvPr>
          <p:cNvSpPr>
            <a:spLocks noGrp="1"/>
          </p:cNvSpPr>
          <p:nvPr/>
        </p:nvSpPr>
        <p:spPr>
          <a:xfrm>
            <a:off x="1809750" y="4286250"/>
            <a:ext cx="857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Treća poruka — koji je sljedeći konkretan korak</a:t>
            </a: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8B85D2E5-422A-44ED-A225-7E5DCC92456E}"/>
              </a:ext>
            </a:extLst>
          </p:cNvPr>
          <p:cNvSpPr>
            <a:spLocks noGrp="1"/>
          </p:cNvSpPr>
          <p:nvPr/>
        </p:nvSpPr>
        <p:spPr>
          <a:xfrm>
            <a:off x="1809750" y="4914900"/>
            <a:ext cx="7810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72E8F6"/>
                </a:solidFill>
              </a:defRPr>
            </a:pPr>
            <a:r>
              <a:rPr sz="1350" b="0">
                <a:solidFill>
                  <a:srgbClr val="72E8F6"/>
                </a:solidFill>
              </a:rPr>
              <a:t>Jedna kratka rečenica objašnjenja ili preporuke.</a:t>
            </a:r>
          </a:p>
        </p:txBody>
      </p:sp>
      <p:sp>
        <p:nvSpPr>
          <p:cNvPr id="17" name="Pravokutnik 16">
            <a:extLst>
              <a:ext uri="{FF2B5EF4-FFF2-40B4-BE49-F238E27FC236}">
                <a16:creationId xmlns:a16="http://schemas.microsoft.com/office/drawing/2014/main" id="{0024660C-B448-4E50-81F4-C6C6EAD6AF24}"/>
              </a:ext>
            </a:extLst>
          </p:cNvPr>
          <p:cNvSpPr>
            <a:spLocks noGrp="1"/>
          </p:cNvSpPr>
          <p:nvPr/>
        </p:nvSpPr>
        <p:spPr>
          <a:xfrm>
            <a:off x="666750" y="5743575"/>
            <a:ext cx="809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9CB3D7"/>
                </a:solidFill>
              </a:defRPr>
            </a:pPr>
            <a:r>
              <a:rPr sz="1350" b="1">
                <a:solidFill>
                  <a:srgbClr val="9CB3D7"/>
                </a:solidFill>
              </a:rPr>
              <a:t>OD OTPADA DO STRATEŠKE ENERGIJE</a:t>
            </a:r>
          </a:p>
        </p:txBody>
      </p:sp>
    </p:spTree>
    <p:extLst>
      <p:ext uri="{BB962C8B-B14F-4D97-AF65-F5344CB8AC3E}">
        <p14:creationId xmlns:p14="http://schemas.microsoft.com/office/powerpoint/2010/main" val="1067577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utnik 11">
            <a:extLst>
              <a:ext uri="{FF2B5EF4-FFF2-40B4-BE49-F238E27FC236}">
                <a16:creationId xmlns:a16="http://schemas.microsoft.com/office/drawing/2014/main" id="{519F8972-C29E-4FF6-851A-6599FBB5E9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38A6F50D-A8D3-4D8E-85C7-2751856A569C}"/>
              </a:ext>
            </a:extLst>
          </p:cNvPr>
          <p:cNvSpPr>
            <a:spLocks noGrp="1"/>
          </p:cNvSpPr>
          <p:nvPr/>
        </p:nvSpPr>
        <p:spPr>
          <a:xfrm>
            <a:off x="9715500" y="0"/>
            <a:ext cx="2476500" cy="19050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9A86DF8B-C6D6-4D2B-81F8-7BEB5E425F4C}"/>
              </a:ext>
            </a:extLst>
          </p:cNvPr>
          <p:cNvSpPr>
            <a:spLocks noGrp="1"/>
          </p:cNvSpPr>
          <p:nvPr/>
        </p:nvSpPr>
        <p:spPr>
          <a:xfrm>
            <a:off x="685800" y="1143000"/>
            <a:ext cx="6667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HVALA NA POZORNOSTI</a:t>
            </a: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085F8DE9-FC30-4929-9807-4BED9D298CBF}"/>
              </a:ext>
            </a:extLst>
          </p:cNvPr>
          <p:cNvSpPr>
            <a:spLocks noGrp="1"/>
          </p:cNvSpPr>
          <p:nvPr/>
        </p:nvSpPr>
        <p:spPr>
          <a:xfrm>
            <a:off x="714375" y="2143125"/>
            <a:ext cx="533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8D9F3"/>
                </a:solidFill>
              </a:defRPr>
            </a:pPr>
            <a:r>
              <a:rPr sz="2025" b="1">
                <a:solidFill>
                  <a:srgbClr val="08D9F3"/>
                </a:solidFill>
              </a:rPr>
              <a:t>PITANJA I RASPRAVA</a:t>
            </a:r>
          </a:p>
        </p:txBody>
      </p:sp>
      <p:pic>
        <p:nvPicPr>
          <p:cNvPr id="16" name="Slika 15"/>
          <p:cNvPicPr>
            <a:picLocks noChangeAspect="1"/>
          </p:cNvPicPr>
          <p:nvPr/>
        </p:nvPicPr>
        <p:blipFill>
          <a:blip r:embed="rId3"/>
          <a:srcRect l="19374" r="19374"/>
          <a:stretch>
            <a:fillRect/>
          </a:stretch>
        </p:blipFill>
        <p:spPr>
          <a:xfrm>
            <a:off x="7239000" y="876300"/>
            <a:ext cx="4286250" cy="3619500"/>
          </a:xfrm>
          <a:prstGeom prst="roundRect">
            <a:avLst>
              <a:gd name="adj" fmla="val 3158"/>
            </a:avLst>
          </a:prstGeom>
        </p:spPr>
      </p:pic>
      <p:sp>
        <p:nvSpPr>
          <p:cNvPr id="6" name="Pravokutnik 5">
            <a:extLst>
              <a:ext uri="{FF2B5EF4-FFF2-40B4-BE49-F238E27FC236}">
                <a16:creationId xmlns:a16="http://schemas.microsoft.com/office/drawing/2014/main" id="{B9874B82-7AC2-4289-BFAC-F2B05AB6D5DA}"/>
              </a:ext>
            </a:extLst>
          </p:cNvPr>
          <p:cNvSpPr>
            <a:spLocks noGrp="1"/>
          </p:cNvSpPr>
          <p:nvPr/>
        </p:nvSpPr>
        <p:spPr>
          <a:xfrm>
            <a:off x="714375" y="3810000"/>
            <a:ext cx="533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IME I PREZIME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F17BC895-3BEB-4A64-910D-E28C70B95457}"/>
              </a:ext>
            </a:extLst>
          </p:cNvPr>
          <p:cNvSpPr>
            <a:spLocks noGrp="1"/>
          </p:cNvSpPr>
          <p:nvPr/>
        </p:nvSpPr>
        <p:spPr>
          <a:xfrm>
            <a:off x="714375" y="422910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72E8F6"/>
                </a:solidFill>
              </a:defRPr>
            </a:pPr>
            <a:r>
              <a:rPr sz="1425" b="0">
                <a:solidFill>
                  <a:srgbClr val="72E8F6"/>
                </a:solidFill>
              </a:rPr>
              <a:t>Institucija / kompanija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0766D720-9442-457D-9D1E-0E75BA834A6A}"/>
              </a:ext>
            </a:extLst>
          </p:cNvPr>
          <p:cNvSpPr>
            <a:spLocks noGrp="1"/>
          </p:cNvSpPr>
          <p:nvPr/>
        </p:nvSpPr>
        <p:spPr>
          <a:xfrm>
            <a:off x="714375" y="468630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9CB3D7"/>
                </a:solidFill>
              </a:defRPr>
            </a:pPr>
            <a:r>
              <a:rPr sz="1350" b="0">
                <a:solidFill>
                  <a:srgbClr val="9CB3D7"/>
                </a:solidFill>
              </a:rPr>
              <a:t>e-mail@adresa.hr  •  www.web.hr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B53A4D8D-2988-4459-A0C5-37342DC32300}"/>
              </a:ext>
            </a:extLst>
          </p:cNvPr>
          <p:cNvSpPr>
            <a:spLocks noGrp="1"/>
          </p:cNvSpPr>
          <p:nvPr/>
        </p:nvSpPr>
        <p:spPr>
          <a:xfrm>
            <a:off x="714375" y="5476875"/>
            <a:ext cx="10382250" cy="19050"/>
          </a:xfrm>
          <a:prstGeom prst="rect">
            <a:avLst/>
          </a:prstGeom>
          <a:solidFill>
            <a:srgbClr val="08D9F3"/>
          </a:solidFill>
          <a:ln w="0">
            <a:noFill/>
            <a:prstDash val="solid"/>
          </a:ln>
        </p:spPr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27EF671B-E83B-4BE1-80CC-C0BEB2027565}"/>
              </a:ext>
            </a:extLst>
          </p:cNvPr>
          <p:cNvSpPr>
            <a:spLocks noGrp="1"/>
          </p:cNvSpPr>
          <p:nvPr/>
        </p:nvSpPr>
        <p:spPr>
          <a:xfrm>
            <a:off x="714375" y="5695950"/>
            <a:ext cx="933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WASTE TO ENERGY IV  •  SLAVONSKI BROD  •  1.–2. LISTOPADA 2026.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D8F4E3C8-EBC4-4CB9-A1C9-8C5107BE4B68}"/>
              </a:ext>
            </a:extLst>
          </p:cNvPr>
          <p:cNvSpPr>
            <a:spLocks noGrp="1"/>
          </p:cNvSpPr>
          <p:nvPr/>
        </p:nvSpPr>
        <p:spPr>
          <a:xfrm>
            <a:off x="714375" y="6057900"/>
            <a:ext cx="762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08D9F3"/>
                </a:solidFill>
              </a:defRPr>
            </a:pPr>
            <a:r>
              <a:rPr sz="1275" b="1">
                <a:solidFill>
                  <a:srgbClr val="08D9F3"/>
                </a:solidFill>
              </a:rPr>
              <a:t>OD OTPADA DO STRATEŠKE ENERGIJE</a:t>
            </a:r>
          </a:p>
        </p:txBody>
      </p:sp>
    </p:spTree>
    <p:extLst>
      <p:ext uri="{BB962C8B-B14F-4D97-AF65-F5344CB8AC3E}">
        <p14:creationId xmlns:p14="http://schemas.microsoft.com/office/powerpoint/2010/main" val="141314541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</Words>
  <Application>Microsoft Office PowerPoint</Application>
  <DocSecurity>0</DocSecurity>
  <PresentationFormat>Široki zaslon</PresentationFormat>
  <Paragraphs>172</Paragraphs>
  <Slides>12</Slides>
  <Notes>12</Notes>
  <HiddenSlides>0</HiddenSlides>
  <MMClips>0</MMClips>
  <ScaleCrop>false</ScaleCrop>
  <HeadingPairs>
    <vt:vector size="6" baseType="variant">
      <vt:variant>
        <vt:lpstr>Korišteni fontovi</vt:lpstr>
      </vt:variant>
      <vt:variant>
        <vt:i4>1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4" baseType="lpstr">
      <vt:lpstr>Calibri</vt:lpstr>
      <vt:lpstr>ChatGPT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Tomislav Lukić</cp:lastModifiedBy>
  <cp:revision>1</cp:revision>
  <dcterms:created xsi:type="dcterms:W3CDTF">2026-08-08T09:07:37Z</dcterms:created>
  <dcterms:modified xsi:type="dcterms:W3CDTF">2026-08-08T09:09:56Z</dcterms:modified>
</cp:coreProperties>
</file>